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50" r:id="rId1"/>
  </p:sldMasterIdLst>
  <p:notesMasterIdLst>
    <p:notesMasterId r:id="rId13"/>
  </p:notesMasterIdLst>
  <p:handoutMasterIdLst>
    <p:handoutMasterId r:id="rId14"/>
  </p:handoutMasterIdLst>
  <p:sldIdLst>
    <p:sldId id="516" r:id="rId2"/>
    <p:sldId id="543" r:id="rId3"/>
    <p:sldId id="554" r:id="rId4"/>
    <p:sldId id="544" r:id="rId5"/>
    <p:sldId id="545" r:id="rId6"/>
    <p:sldId id="517" r:id="rId7"/>
    <p:sldId id="555" r:id="rId8"/>
    <p:sldId id="557" r:id="rId9"/>
    <p:sldId id="556" r:id="rId10"/>
    <p:sldId id="558" r:id="rId11"/>
    <p:sldId id="559" r:id="rId12"/>
  </p:sldIdLst>
  <p:sldSz cx="8961438" cy="6721475"/>
  <p:notesSz cx="6808788" cy="9940925"/>
  <p:custDataLst>
    <p:tags r:id="rId15"/>
  </p:custDataLst>
  <p:defaultTextStyle>
    <a:defPPr>
      <a:defRPr lang="en-GB"/>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BBAA"/>
    <a:srgbClr val="000000"/>
    <a:srgbClr val="002960"/>
    <a:srgbClr val="EF4632"/>
    <a:srgbClr val="FBFCBE"/>
    <a:srgbClr val="739D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40" autoAdjust="0"/>
    <p:restoredTop sz="97674" autoAdjust="0"/>
  </p:normalViewPr>
  <p:slideViewPr>
    <p:cSldViewPr snapToGrid="0">
      <p:cViewPr>
        <p:scale>
          <a:sx n="90" d="100"/>
          <a:sy n="90" d="100"/>
        </p:scale>
        <p:origin x="-58" y="336"/>
      </p:cViewPr>
      <p:guideLst>
        <p:guide orient="horz" pos="2117"/>
        <p:guide pos="3966"/>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4" d="100"/>
          <a:sy n="64" d="100"/>
        </p:scale>
        <p:origin x="-3444" y="-114"/>
      </p:cViewPr>
      <p:guideLst>
        <p:guide orient="horz" pos="3132"/>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51217" cy="497603"/>
          </a:xfrm>
          <a:prstGeom prst="rect">
            <a:avLst/>
          </a:prstGeom>
          <a:noFill/>
          <a:ln w="9525">
            <a:noFill/>
            <a:miter lim="800000"/>
            <a:headEnd/>
            <a:tailEnd/>
          </a:ln>
          <a:effectLst/>
        </p:spPr>
        <p:txBody>
          <a:bodyPr vert="horz" wrap="square" lIns="91980" tIns="45990" rIns="91980" bIns="45990" numCol="1" anchor="t" anchorCtr="0" compatLnSpc="1">
            <a:prstTxWarp prst="textNoShape">
              <a:avLst/>
            </a:prstTxWarp>
          </a:bodyPr>
          <a:lstStyle>
            <a:lvl1pPr defTabSz="920542">
              <a:defRPr sz="1200">
                <a:latin typeface="Times New Roman" pitchFamily="18" charset="0"/>
              </a:defRPr>
            </a:lvl1pPr>
          </a:lstStyle>
          <a:p>
            <a:pPr>
              <a:defRPr/>
            </a:pPr>
            <a:endParaRPr lang="en-GB" dirty="0"/>
          </a:p>
        </p:txBody>
      </p:sp>
      <p:sp>
        <p:nvSpPr>
          <p:cNvPr id="7171" name="Rectangle 3"/>
          <p:cNvSpPr>
            <a:spLocks noGrp="1" noChangeArrowheads="1"/>
          </p:cNvSpPr>
          <p:nvPr>
            <p:ph type="dt" sz="quarter" idx="1"/>
          </p:nvPr>
        </p:nvSpPr>
        <p:spPr bwMode="auto">
          <a:xfrm>
            <a:off x="3857571" y="0"/>
            <a:ext cx="2951217" cy="497603"/>
          </a:xfrm>
          <a:prstGeom prst="rect">
            <a:avLst/>
          </a:prstGeom>
          <a:noFill/>
          <a:ln w="9525">
            <a:noFill/>
            <a:miter lim="800000"/>
            <a:headEnd/>
            <a:tailEnd/>
          </a:ln>
          <a:effectLst/>
        </p:spPr>
        <p:txBody>
          <a:bodyPr vert="horz" wrap="square" lIns="91980" tIns="45990" rIns="91980" bIns="45990" numCol="1" anchor="t" anchorCtr="0" compatLnSpc="1">
            <a:prstTxWarp prst="textNoShape">
              <a:avLst/>
            </a:prstTxWarp>
          </a:bodyPr>
          <a:lstStyle>
            <a:lvl1pPr algn="r" defTabSz="920542">
              <a:defRPr sz="1200">
                <a:latin typeface="Times New Roman" pitchFamily="18" charset="0"/>
              </a:defRPr>
            </a:lvl1pPr>
          </a:lstStyle>
          <a:p>
            <a:pPr>
              <a:defRPr/>
            </a:pPr>
            <a:fld id="{4BDC1B54-F43E-4300-AEFE-257AC27B22BC}" type="datetime1">
              <a:rPr lang="en-GB"/>
              <a:pPr>
                <a:defRPr/>
              </a:pPr>
              <a:t>19/11/2018</a:t>
            </a:fld>
            <a:endParaRPr lang="en-GB" dirty="0"/>
          </a:p>
        </p:txBody>
      </p:sp>
      <p:sp>
        <p:nvSpPr>
          <p:cNvPr id="7172" name="Rectangle 4"/>
          <p:cNvSpPr>
            <a:spLocks noGrp="1" noChangeArrowheads="1"/>
          </p:cNvSpPr>
          <p:nvPr>
            <p:ph type="ftr" sz="quarter" idx="2"/>
          </p:nvPr>
        </p:nvSpPr>
        <p:spPr bwMode="auto">
          <a:xfrm>
            <a:off x="0" y="9443322"/>
            <a:ext cx="2951217" cy="497603"/>
          </a:xfrm>
          <a:prstGeom prst="rect">
            <a:avLst/>
          </a:prstGeom>
          <a:noFill/>
          <a:ln w="9525">
            <a:noFill/>
            <a:miter lim="800000"/>
            <a:headEnd/>
            <a:tailEnd/>
          </a:ln>
          <a:effectLst/>
        </p:spPr>
        <p:txBody>
          <a:bodyPr vert="horz" wrap="square" lIns="91980" tIns="45990" rIns="91980" bIns="45990" numCol="1" anchor="b" anchorCtr="0" compatLnSpc="1">
            <a:prstTxWarp prst="textNoShape">
              <a:avLst/>
            </a:prstTxWarp>
          </a:bodyPr>
          <a:lstStyle>
            <a:lvl1pPr defTabSz="920542">
              <a:defRPr sz="1200">
                <a:latin typeface="Times New Roman" pitchFamily="18" charset="0"/>
              </a:defRPr>
            </a:lvl1pPr>
          </a:lstStyle>
          <a:p>
            <a:pPr>
              <a:defRPr/>
            </a:pPr>
            <a:endParaRPr lang="en-GB" dirty="0"/>
          </a:p>
        </p:txBody>
      </p:sp>
      <p:sp>
        <p:nvSpPr>
          <p:cNvPr id="7173" name="Rectangle 5"/>
          <p:cNvSpPr>
            <a:spLocks noGrp="1" noChangeArrowheads="1"/>
          </p:cNvSpPr>
          <p:nvPr>
            <p:ph type="sldNum" sz="quarter" idx="3"/>
          </p:nvPr>
        </p:nvSpPr>
        <p:spPr bwMode="auto">
          <a:xfrm>
            <a:off x="3857571" y="9443322"/>
            <a:ext cx="2951217" cy="497603"/>
          </a:xfrm>
          <a:prstGeom prst="rect">
            <a:avLst/>
          </a:prstGeom>
          <a:noFill/>
          <a:ln w="9525">
            <a:noFill/>
            <a:miter lim="800000"/>
            <a:headEnd/>
            <a:tailEnd/>
          </a:ln>
          <a:effectLst/>
        </p:spPr>
        <p:txBody>
          <a:bodyPr vert="horz" wrap="square" lIns="91980" tIns="45990" rIns="91980" bIns="45990" numCol="1" anchor="b" anchorCtr="0" compatLnSpc="1">
            <a:prstTxWarp prst="textNoShape">
              <a:avLst/>
            </a:prstTxWarp>
          </a:bodyPr>
          <a:lstStyle>
            <a:lvl1pPr algn="r" defTabSz="920542">
              <a:defRPr sz="1200">
                <a:latin typeface="Times New Roman" pitchFamily="18" charset="0"/>
              </a:defRPr>
            </a:lvl1pPr>
          </a:lstStyle>
          <a:p>
            <a:pPr>
              <a:defRPr/>
            </a:pPr>
            <a:fld id="{696475B1-D04A-4E3A-97AB-F5233A3FEE5A}" type="slidenum">
              <a:rPr lang="en-GB"/>
              <a:pPr>
                <a:defRPr/>
              </a:pPr>
              <a:t>‹#›</a:t>
            </a:fld>
            <a:endParaRPr lang="en-GB" dirty="0"/>
          </a:p>
        </p:txBody>
      </p:sp>
    </p:spTree>
    <p:extLst>
      <p:ext uri="{BB962C8B-B14F-4D97-AF65-F5344CB8AC3E}">
        <p14:creationId xmlns:p14="http://schemas.microsoft.com/office/powerpoint/2010/main" val="13615914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4"/>
          <p:cNvSpPr>
            <a:spLocks noGrp="1" noRot="1" noChangeAspect="1" noChangeArrowheads="1" noTextEdit="1"/>
          </p:cNvSpPr>
          <p:nvPr>
            <p:ph type="sldImg" idx="2"/>
          </p:nvPr>
        </p:nvSpPr>
        <p:spPr bwMode="auto">
          <a:xfrm>
            <a:off x="-2278063" y="1279525"/>
            <a:ext cx="11322051" cy="8491538"/>
          </a:xfrm>
          <a:prstGeom prst="rect">
            <a:avLst/>
          </a:prstGeom>
          <a:noFill/>
          <a:ln w="9525">
            <a:noFill/>
            <a:miter lim="800000"/>
            <a:headEnd/>
            <a:tailEnd/>
          </a:ln>
        </p:spPr>
      </p:sp>
      <p:sp>
        <p:nvSpPr>
          <p:cNvPr id="5125" name="Rectangle 5"/>
          <p:cNvSpPr>
            <a:spLocks noGrp="1" noChangeArrowheads="1"/>
          </p:cNvSpPr>
          <p:nvPr>
            <p:ph type="body" sz="quarter" idx="3"/>
          </p:nvPr>
        </p:nvSpPr>
        <p:spPr bwMode="auto">
          <a:xfrm>
            <a:off x="814129" y="368830"/>
            <a:ext cx="5802258" cy="220981"/>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p>
            <a:pPr lvl="0"/>
            <a:r>
              <a:rPr lang="en-GB" noProof="0" smtClean="0"/>
              <a:t>Click to edit Master text styles</a:t>
            </a:r>
          </a:p>
        </p:txBody>
      </p:sp>
      <p:sp>
        <p:nvSpPr>
          <p:cNvPr id="5126" name="doc id"/>
          <p:cNvSpPr>
            <a:spLocks noGrp="1" noChangeArrowheads="1"/>
          </p:cNvSpPr>
          <p:nvPr>
            <p:ph type="ftr" sz="quarter" idx="4"/>
          </p:nvPr>
        </p:nvSpPr>
        <p:spPr bwMode="auto">
          <a:xfrm>
            <a:off x="6616323" y="110588"/>
            <a:ext cx="65" cy="123111"/>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20542">
              <a:defRPr sz="800"/>
            </a:lvl1pPr>
          </a:lstStyle>
          <a:p>
            <a:pPr>
              <a:defRPr/>
            </a:pPr>
            <a:endParaRPr lang="en-ZA" dirty="0"/>
          </a:p>
        </p:txBody>
      </p:sp>
      <p:sp>
        <p:nvSpPr>
          <p:cNvPr id="5127" name="Rectangle 7"/>
          <p:cNvSpPr>
            <a:spLocks noGrp="1" noChangeArrowheads="1"/>
          </p:cNvSpPr>
          <p:nvPr>
            <p:ph type="sldNum" sz="quarter" idx="5"/>
          </p:nvPr>
        </p:nvSpPr>
        <p:spPr bwMode="auto">
          <a:xfrm>
            <a:off x="6075755" y="9559126"/>
            <a:ext cx="540632" cy="184666"/>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lgn="r" defTabSz="920542">
              <a:defRPr sz="1200"/>
            </a:lvl1pPr>
          </a:lstStyle>
          <a:p>
            <a:pPr>
              <a:defRPr/>
            </a:pPr>
            <a:fld id="{0DBCFB3C-62D2-46B2-9E3D-CA10321A93FE}" type="slidenum">
              <a:rPr lang="en-GB"/>
              <a:pPr>
                <a:defRPr/>
              </a:pPr>
              <a:t>‹#›</a:t>
            </a:fld>
            <a:endParaRPr lang="en-GB" dirty="0"/>
          </a:p>
        </p:txBody>
      </p:sp>
      <p:sp>
        <p:nvSpPr>
          <p:cNvPr id="5137" name="McK Separator" hidden="1"/>
          <p:cNvSpPr>
            <a:spLocks noChangeShapeType="1"/>
          </p:cNvSpPr>
          <p:nvPr/>
        </p:nvSpPr>
        <p:spPr bwMode="auto">
          <a:xfrm>
            <a:off x="817309" y="1508706"/>
            <a:ext cx="5205972" cy="0"/>
          </a:xfrm>
          <a:prstGeom prst="line">
            <a:avLst/>
          </a:prstGeom>
          <a:noFill/>
          <a:ln w="9525">
            <a:solidFill>
              <a:schemeClr val="tx1"/>
            </a:solidFill>
            <a:round/>
            <a:headEnd/>
            <a:tailEnd/>
          </a:ln>
          <a:effectLst/>
        </p:spPr>
        <p:txBody>
          <a:bodyPr lIns="91577" tIns="45789" rIns="91577" bIns="45789"/>
          <a:lstStyle/>
          <a:p>
            <a:pPr>
              <a:defRPr/>
            </a:pPr>
            <a:endParaRPr lang="en-ZA" dirty="0"/>
          </a:p>
        </p:txBody>
      </p:sp>
    </p:spTree>
    <p:extLst>
      <p:ext uri="{BB962C8B-B14F-4D97-AF65-F5344CB8AC3E}">
        <p14:creationId xmlns:p14="http://schemas.microsoft.com/office/powerpoint/2010/main" val="3792643080"/>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30000"/>
      </a:spcBef>
      <a:spcAft>
        <a:spcPct val="0"/>
      </a:spcAft>
      <a:defRPr sz="1600" b="1" kern="1200">
        <a:solidFill>
          <a:schemeClr val="tx1"/>
        </a:solidFill>
        <a:latin typeface="Arial" charset="0"/>
        <a:ea typeface="+mn-ea"/>
        <a:cs typeface="Arial" charset="0"/>
      </a:defRPr>
    </a:lvl1pPr>
    <a:lvl2pPr marL="742950" indent="-28575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2pPr>
    <a:lvl3pPr marL="1143000" indent="-2286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3pPr>
    <a:lvl4pPr marL="1600200" indent="-2286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4pPr>
    <a:lvl5pPr marL="2057400" indent="-2286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xfrm>
            <a:off x="6075755" y="9558860"/>
            <a:ext cx="540632" cy="18493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7823" eaLnBrk="0" hangingPunct="0">
              <a:defRPr sz="1400">
                <a:solidFill>
                  <a:schemeClr val="bg1"/>
                </a:solidFill>
                <a:latin typeface="Arial" charset="0"/>
                <a:cs typeface="Arial" charset="0"/>
              </a:defRPr>
            </a:lvl1pPr>
            <a:lvl2pPr marL="744064" indent="-286179" defTabSz="907823" eaLnBrk="0" hangingPunct="0">
              <a:defRPr sz="1400">
                <a:solidFill>
                  <a:schemeClr val="bg1"/>
                </a:solidFill>
                <a:latin typeface="Arial" charset="0"/>
                <a:cs typeface="Arial" charset="0"/>
              </a:defRPr>
            </a:lvl2pPr>
            <a:lvl3pPr marL="1144715" indent="-228943" defTabSz="907823" eaLnBrk="0" hangingPunct="0">
              <a:defRPr sz="1400">
                <a:solidFill>
                  <a:schemeClr val="bg1"/>
                </a:solidFill>
                <a:latin typeface="Arial" charset="0"/>
                <a:cs typeface="Arial" charset="0"/>
              </a:defRPr>
            </a:lvl3pPr>
            <a:lvl4pPr marL="1602600" indent="-228943" defTabSz="907823" eaLnBrk="0" hangingPunct="0">
              <a:defRPr sz="1400">
                <a:solidFill>
                  <a:schemeClr val="bg1"/>
                </a:solidFill>
                <a:latin typeface="Arial" charset="0"/>
                <a:cs typeface="Arial" charset="0"/>
              </a:defRPr>
            </a:lvl4pPr>
            <a:lvl5pPr marL="2060486" indent="-228943" defTabSz="907823" eaLnBrk="0" hangingPunct="0">
              <a:defRPr sz="1400">
                <a:solidFill>
                  <a:schemeClr val="bg1"/>
                </a:solidFill>
                <a:latin typeface="Arial" charset="0"/>
                <a:cs typeface="Arial" charset="0"/>
              </a:defRPr>
            </a:lvl5pPr>
            <a:lvl6pPr marL="2518372" indent="-228943" defTabSz="907823" eaLnBrk="0" fontAlgn="base" hangingPunct="0">
              <a:spcBef>
                <a:spcPct val="0"/>
              </a:spcBef>
              <a:spcAft>
                <a:spcPct val="0"/>
              </a:spcAft>
              <a:defRPr sz="1400">
                <a:solidFill>
                  <a:schemeClr val="bg1"/>
                </a:solidFill>
                <a:latin typeface="Arial" charset="0"/>
                <a:cs typeface="Arial" charset="0"/>
              </a:defRPr>
            </a:lvl6pPr>
            <a:lvl7pPr marL="2976258" indent="-228943" defTabSz="907823" eaLnBrk="0" fontAlgn="base" hangingPunct="0">
              <a:spcBef>
                <a:spcPct val="0"/>
              </a:spcBef>
              <a:spcAft>
                <a:spcPct val="0"/>
              </a:spcAft>
              <a:defRPr sz="1400">
                <a:solidFill>
                  <a:schemeClr val="bg1"/>
                </a:solidFill>
                <a:latin typeface="Arial" charset="0"/>
                <a:cs typeface="Arial" charset="0"/>
              </a:defRPr>
            </a:lvl7pPr>
            <a:lvl8pPr marL="3434144" indent="-228943" defTabSz="907823" eaLnBrk="0" fontAlgn="base" hangingPunct="0">
              <a:spcBef>
                <a:spcPct val="0"/>
              </a:spcBef>
              <a:spcAft>
                <a:spcPct val="0"/>
              </a:spcAft>
              <a:defRPr sz="1400">
                <a:solidFill>
                  <a:schemeClr val="bg1"/>
                </a:solidFill>
                <a:latin typeface="Arial" charset="0"/>
                <a:cs typeface="Arial" charset="0"/>
              </a:defRPr>
            </a:lvl8pPr>
            <a:lvl9pPr marL="3892029" indent="-228943" defTabSz="907823" eaLnBrk="0" fontAlgn="base" hangingPunct="0">
              <a:spcBef>
                <a:spcPct val="0"/>
              </a:spcBef>
              <a:spcAft>
                <a:spcPct val="0"/>
              </a:spcAft>
              <a:defRPr sz="1400">
                <a:solidFill>
                  <a:schemeClr val="bg1"/>
                </a:solidFill>
                <a:latin typeface="Arial" charset="0"/>
                <a:cs typeface="Arial" charset="0"/>
              </a:defRPr>
            </a:lvl9pPr>
          </a:lstStyle>
          <a:p>
            <a:pPr eaLnBrk="1" hangingPunct="1"/>
            <a:fld id="{EA69BDDA-B32A-4B9D-87F3-1A1081196A69}" type="slidenum">
              <a:rPr lang="en-GB" altLang="en-US" sz="1200">
                <a:solidFill>
                  <a:schemeClr val="tx1"/>
                </a:solidFill>
              </a:rPr>
              <a:pPr eaLnBrk="1" hangingPunct="1"/>
              <a:t>0</a:t>
            </a:fld>
            <a:endParaRPr lang="en-GB" altLang="en-US" sz="1200">
              <a:solidFill>
                <a:schemeClr val="tx1"/>
              </a:solidFill>
            </a:endParaRPr>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814129" y="368830"/>
            <a:ext cx="5802258" cy="2585323"/>
          </a:xfrm>
        </p:spPr>
        <p:txBody>
          <a:bodyPr/>
          <a:lstStyle/>
          <a:p>
            <a:pPr>
              <a:lnSpc>
                <a:spcPct val="130000"/>
              </a:lnSpc>
            </a:pPr>
            <a:endParaRPr lang="en-ZA" dirty="0">
              <a:effectLst>
                <a:outerShdw blurRad="38100" dist="38100" dir="2700000" algn="tl">
                  <a:srgbClr val="DDDDDD"/>
                </a:outerShdw>
              </a:effectLst>
              <a:latin typeface="Lucida Sans" charset="0"/>
            </a:endParaRPr>
          </a:p>
          <a:p>
            <a:pPr marL="286179" indent="-286179">
              <a:lnSpc>
                <a:spcPct val="130000"/>
              </a:lnSpc>
              <a:buFont typeface="Arial"/>
              <a:buChar char="•"/>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endParaRPr lang="en-US" dirty="0"/>
          </a:p>
        </p:txBody>
      </p:sp>
      <p:sp>
        <p:nvSpPr>
          <p:cNvPr id="4" name="Slide Number Placeholder 3"/>
          <p:cNvSpPr>
            <a:spLocks noGrp="1"/>
          </p:cNvSpPr>
          <p:nvPr>
            <p:ph type="sldNum" sz="quarter" idx="10"/>
          </p:nvPr>
        </p:nvSpPr>
        <p:spPr/>
        <p:txBody>
          <a:bodyPr/>
          <a:lstStyle/>
          <a:p>
            <a:pPr>
              <a:defRPr/>
            </a:pPr>
            <a:fld id="{0DBCFB3C-62D2-46B2-9E3D-CA10321A93FE}" type="slidenum">
              <a:rPr lang="en-GB" smtClean="0"/>
              <a:pPr>
                <a:defRPr/>
              </a:pPr>
              <a:t>1</a:t>
            </a:fld>
            <a:endParaRPr lang="en-GB"/>
          </a:p>
        </p:txBody>
      </p:sp>
    </p:spTree>
    <p:extLst>
      <p:ext uri="{BB962C8B-B14F-4D97-AF65-F5344CB8AC3E}">
        <p14:creationId xmlns:p14="http://schemas.microsoft.com/office/powerpoint/2010/main" val="834713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814129" y="368830"/>
            <a:ext cx="5802258" cy="2585323"/>
          </a:xfrm>
        </p:spPr>
        <p:txBody>
          <a:bodyPr/>
          <a:lstStyle/>
          <a:p>
            <a:pPr>
              <a:lnSpc>
                <a:spcPct val="130000"/>
              </a:lnSpc>
            </a:pPr>
            <a:endParaRPr lang="en-ZA" dirty="0">
              <a:effectLst>
                <a:outerShdw blurRad="38100" dist="38100" dir="2700000" algn="tl">
                  <a:srgbClr val="DDDDDD"/>
                </a:outerShdw>
              </a:effectLst>
              <a:latin typeface="Lucida Sans" charset="0"/>
            </a:endParaRPr>
          </a:p>
          <a:p>
            <a:pPr marL="286179" indent="-286179">
              <a:lnSpc>
                <a:spcPct val="130000"/>
              </a:lnSpc>
              <a:buFont typeface="Arial"/>
              <a:buChar char="•"/>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endParaRPr lang="en-US" dirty="0"/>
          </a:p>
        </p:txBody>
      </p:sp>
      <p:sp>
        <p:nvSpPr>
          <p:cNvPr id="4" name="Slide Number Placeholder 3"/>
          <p:cNvSpPr>
            <a:spLocks noGrp="1"/>
          </p:cNvSpPr>
          <p:nvPr>
            <p:ph type="sldNum" sz="quarter" idx="10"/>
          </p:nvPr>
        </p:nvSpPr>
        <p:spPr/>
        <p:txBody>
          <a:bodyPr/>
          <a:lstStyle/>
          <a:p>
            <a:pPr>
              <a:defRPr/>
            </a:pPr>
            <a:fld id="{0DBCFB3C-62D2-46B2-9E3D-CA10321A93FE}" type="slidenum">
              <a:rPr lang="en-GB" smtClean="0"/>
              <a:pPr>
                <a:defRPr/>
              </a:pPr>
              <a:t>3</a:t>
            </a:fld>
            <a:endParaRPr lang="en-GB"/>
          </a:p>
        </p:txBody>
      </p:sp>
    </p:spTree>
    <p:extLst>
      <p:ext uri="{BB962C8B-B14F-4D97-AF65-F5344CB8AC3E}">
        <p14:creationId xmlns:p14="http://schemas.microsoft.com/office/powerpoint/2010/main" val="8347130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814129" y="368830"/>
            <a:ext cx="5802258" cy="2585323"/>
          </a:xfrm>
        </p:spPr>
        <p:txBody>
          <a:bodyPr/>
          <a:lstStyle/>
          <a:p>
            <a:pPr>
              <a:lnSpc>
                <a:spcPct val="130000"/>
              </a:lnSpc>
            </a:pPr>
            <a:endParaRPr lang="en-ZA" dirty="0">
              <a:effectLst>
                <a:outerShdw blurRad="38100" dist="38100" dir="2700000" algn="tl">
                  <a:srgbClr val="DDDDDD"/>
                </a:outerShdw>
              </a:effectLst>
              <a:latin typeface="Lucida Sans" charset="0"/>
            </a:endParaRPr>
          </a:p>
          <a:p>
            <a:pPr marL="286179" indent="-286179">
              <a:lnSpc>
                <a:spcPct val="130000"/>
              </a:lnSpc>
              <a:buFont typeface="Arial"/>
              <a:buChar char="•"/>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endParaRPr lang="en-US" dirty="0"/>
          </a:p>
        </p:txBody>
      </p:sp>
      <p:sp>
        <p:nvSpPr>
          <p:cNvPr id="4" name="Slide Number Placeholder 3"/>
          <p:cNvSpPr>
            <a:spLocks noGrp="1"/>
          </p:cNvSpPr>
          <p:nvPr>
            <p:ph type="sldNum" sz="quarter" idx="10"/>
          </p:nvPr>
        </p:nvSpPr>
        <p:spPr/>
        <p:txBody>
          <a:bodyPr/>
          <a:lstStyle/>
          <a:p>
            <a:pPr>
              <a:defRPr/>
            </a:pPr>
            <a:fld id="{0DBCFB3C-62D2-46B2-9E3D-CA10321A93FE}" type="slidenum">
              <a:rPr lang="en-GB" smtClean="0"/>
              <a:pPr>
                <a:defRPr/>
              </a:pPr>
              <a:t>4</a:t>
            </a:fld>
            <a:endParaRPr lang="en-GB"/>
          </a:p>
        </p:txBody>
      </p:sp>
    </p:spTree>
    <p:extLst>
      <p:ext uri="{BB962C8B-B14F-4D97-AF65-F5344CB8AC3E}">
        <p14:creationId xmlns:p14="http://schemas.microsoft.com/office/powerpoint/2010/main" val="8347130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2.jpeg"/><Relationship Id="rId4"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7.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6.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capa-1 copy"/>
          <p:cNvPicPr>
            <a:picLocks noChangeAspect="1" noChangeArrowheads="1"/>
          </p:cNvPicPr>
          <p:nvPr/>
        </p:nvPicPr>
        <p:blipFill>
          <a:blip r:embed="rId5"/>
          <a:srcRect/>
          <a:stretch>
            <a:fillRect/>
          </a:stretch>
        </p:blipFill>
        <p:spPr bwMode="auto">
          <a:xfrm>
            <a:off x="0" y="0"/>
            <a:ext cx="9144000" cy="6858000"/>
          </a:xfrm>
          <a:prstGeom prst="rect">
            <a:avLst/>
          </a:prstGeom>
          <a:noFill/>
          <a:ln w="9525">
            <a:noFill/>
            <a:miter lim="800000"/>
            <a:headEnd/>
            <a:tailEnd/>
          </a:ln>
        </p:spPr>
      </p:pic>
      <p:graphicFrame>
        <p:nvGraphicFramePr>
          <p:cNvPr id="5" name="Rectangle 3" hidden="1"/>
          <p:cNvGraphicFramePr>
            <a:graphicFrameLocks/>
          </p:cNvGraphicFramePr>
          <p:nvPr>
            <p:custDataLst>
              <p:tags r:id="rId2"/>
            </p:custDataLst>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23642" r:id="rId6" imgW="0" imgH="0" progId="">
                  <p:embed/>
                </p:oleObj>
              </mc:Choice>
              <mc:Fallback>
                <p:oleObj r:id="rId6" imgW="0" imgH="0" progId="">
                  <p:embed/>
                  <p:pic>
                    <p:nvPicPr>
                      <p:cNvPr id="0" name="Rectangle 3"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 name="McK Title Elements"/>
          <p:cNvGrpSpPr>
            <a:grpSpLocks/>
          </p:cNvGrpSpPr>
          <p:nvPr/>
        </p:nvGrpSpPr>
        <p:grpSpPr bwMode="auto">
          <a:xfrm>
            <a:off x="2693988" y="2182813"/>
            <a:ext cx="5129212" cy="4602162"/>
            <a:chOff x="1663" y="1348"/>
            <a:chExt cx="3167" cy="2841"/>
          </a:xfrm>
        </p:grpSpPr>
        <p:sp>
          <p:nvSpPr>
            <p:cNvPr id="7"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defTabSz="933450">
                <a:defRPr/>
              </a:pPr>
              <a:r>
                <a:rPr lang="en-GB" sz="1400" dirty="0"/>
                <a:t>CONFIDENTIAL</a:t>
              </a:r>
            </a:p>
          </p:txBody>
        </p:sp>
        <p:sp>
          <p:nvSpPr>
            <p:cNvPr id="8" name="McK Document" hidden="1"/>
            <p:cNvSpPr txBox="1">
              <a:spLocks noChangeArrowheads="1"/>
            </p:cNvSpPr>
            <p:nvPr/>
          </p:nvSpPr>
          <p:spPr bwMode="gray">
            <a:xfrm>
              <a:off x="1663" y="3049"/>
              <a:ext cx="3167" cy="124"/>
            </a:xfrm>
            <a:prstGeom prst="rect">
              <a:avLst/>
            </a:prstGeom>
            <a:noFill/>
            <a:ln w="9525">
              <a:noFill/>
              <a:miter lim="800000"/>
              <a:headEnd/>
              <a:tailEnd/>
            </a:ln>
            <a:effectLst/>
          </p:spPr>
          <p:txBody>
            <a:bodyPr lIns="0" tIns="0" rIns="0" bIns="0" anchor="b">
              <a:spAutoFit/>
            </a:bodyPr>
            <a:lstStyle/>
            <a:p>
              <a:pPr defTabSz="933450">
                <a:defRPr/>
              </a:pPr>
              <a:r>
                <a:rPr lang="en-GB" sz="1400" dirty="0"/>
                <a:t>Document</a:t>
              </a:r>
            </a:p>
          </p:txBody>
        </p:sp>
        <p:sp>
          <p:nvSpPr>
            <p:cNvPr id="9"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defTabSz="933450">
                <a:defRPr/>
              </a:pPr>
              <a:r>
                <a:rPr lang="en-GB" sz="1400" dirty="0"/>
                <a:t>Date</a:t>
              </a:r>
            </a:p>
          </p:txBody>
        </p:sp>
        <p:sp>
          <p:nvSpPr>
            <p:cNvPr id="10" name="McK Disclaimer" hidden="1"/>
            <p:cNvSpPr>
              <a:spLocks noChangeArrowheads="1"/>
            </p:cNvSpPr>
            <p:nvPr>
              <p:custDataLst>
                <p:tags r:id="rId3"/>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19150" eaLnBrk="0" hangingPunct="0">
                <a:defRPr/>
              </a:pPr>
              <a:r>
                <a:rPr lang="en-GB" sz="900" dirty="0"/>
                <a:t>This report is solely for the use of client personnel.  No part of it may be circulated, quoted, or reproduced for distribution outside the client organisation without prior written approval from McKinsey &amp; Company. This material was used by McKinsey &amp; Company during an oral </a:t>
              </a:r>
              <a:r>
                <a:rPr lang="en-GB" sz="900" dirty="0" smtClean="0"/>
                <a:t>presentation </a:t>
              </a:r>
              <a:r>
                <a:rPr lang="en-GB" sz="900" dirty="0"/>
                <a:t>it is not a complete record of the discussion.</a:t>
              </a:r>
            </a:p>
          </p:txBody>
        </p:sp>
      </p:grpSp>
      <p:sp>
        <p:nvSpPr>
          <p:cNvPr id="11" name="Working Draft Text" hidden="1"/>
          <p:cNvSpPr>
            <a:spLocks noChangeArrowheads="1"/>
          </p:cNvSpPr>
          <p:nvPr/>
        </p:nvSpPr>
        <p:spPr bwMode="gray">
          <a:xfrm>
            <a:off x="414338" y="504825"/>
            <a:ext cx="3109912" cy="217488"/>
          </a:xfrm>
          <a:prstGeom prst="rect">
            <a:avLst/>
          </a:prstGeom>
          <a:noFill/>
          <a:ln w="9525">
            <a:noFill/>
            <a:miter lim="800000"/>
            <a:headEnd/>
            <a:tailEnd/>
          </a:ln>
          <a:effectLst/>
        </p:spPr>
        <p:txBody>
          <a:bodyPr lIns="0" tIns="0" rIns="0" bIns="0">
            <a:spAutoFit/>
          </a:bodyPr>
          <a:lstStyle/>
          <a:p>
            <a:pPr>
              <a:defRPr/>
            </a:pPr>
            <a:r>
              <a:rPr lang="en-US" dirty="0">
                <a:latin typeface="Times New Roman" pitchFamily="18" charset="0"/>
              </a:rPr>
              <a:t>Working Draft    </a:t>
            </a:r>
          </a:p>
        </p:txBody>
      </p:sp>
      <p:sp>
        <p:nvSpPr>
          <p:cNvPr id="12" name="Working Draft" hidden="1"/>
          <p:cNvSpPr txBox="1">
            <a:spLocks noChangeArrowheads="1"/>
          </p:cNvSpPr>
          <p:nvPr/>
        </p:nvSpPr>
        <p:spPr bwMode="gray">
          <a:xfrm>
            <a:off x="414338" y="749300"/>
            <a:ext cx="4337050" cy="187325"/>
          </a:xfrm>
          <a:prstGeom prst="rect">
            <a:avLst/>
          </a:prstGeom>
          <a:noFill/>
          <a:ln w="9525">
            <a:noFill/>
            <a:miter lim="800000"/>
            <a:headEnd/>
            <a:tailEnd/>
          </a:ln>
          <a:effectLst/>
        </p:spPr>
        <p:txBody>
          <a:bodyPr wrap="none" lIns="0" tIns="0" rIns="0" bIns="0">
            <a:spAutoFit/>
          </a:bodyPr>
          <a:lstStyle/>
          <a:p>
            <a:pPr>
              <a:defRPr/>
            </a:pPr>
            <a:r>
              <a:rPr lang="en-US" sz="1200" dirty="0">
                <a:solidFill>
                  <a:schemeClr val="bg1"/>
                </a:solidFill>
              </a:rPr>
              <a:t>Last Modified 13/08/2007 17:38:46 South Africa Standard Time</a:t>
            </a:r>
          </a:p>
        </p:txBody>
      </p:sp>
      <p:sp>
        <p:nvSpPr>
          <p:cNvPr id="13" name="Printed" hidden="1"/>
          <p:cNvSpPr txBox="1">
            <a:spLocks noChangeArrowheads="1"/>
          </p:cNvSpPr>
          <p:nvPr/>
        </p:nvSpPr>
        <p:spPr bwMode="gray">
          <a:xfrm>
            <a:off x="414338" y="971550"/>
            <a:ext cx="3905250" cy="187325"/>
          </a:xfrm>
          <a:prstGeom prst="rect">
            <a:avLst/>
          </a:prstGeom>
          <a:noFill/>
          <a:ln w="9525">
            <a:noFill/>
            <a:miter lim="800000"/>
            <a:headEnd/>
            <a:tailEnd/>
          </a:ln>
          <a:effectLst/>
        </p:spPr>
        <p:txBody>
          <a:bodyPr wrap="none" lIns="0" tIns="0" rIns="0" bIns="0">
            <a:spAutoFit/>
          </a:bodyPr>
          <a:lstStyle/>
          <a:p>
            <a:pPr>
              <a:defRPr/>
            </a:pPr>
            <a:r>
              <a:rPr lang="en-US" sz="1200" dirty="0">
                <a:solidFill>
                  <a:schemeClr val="bg1"/>
                </a:solidFill>
              </a:rPr>
              <a:t>Printed 13/08/2007 09:07:26 South Africa Standard Time</a:t>
            </a:r>
          </a:p>
        </p:txBody>
      </p:sp>
      <p:sp>
        <p:nvSpPr>
          <p:cNvPr id="475141" name="Rectangle 5"/>
          <p:cNvSpPr>
            <a:spLocks noGrp="1" noChangeArrowheads="1"/>
          </p:cNvSpPr>
          <p:nvPr>
            <p:ph type="ctrTitle"/>
          </p:nvPr>
        </p:nvSpPr>
        <p:spPr>
          <a:xfrm>
            <a:off x="2693988" y="2757488"/>
            <a:ext cx="5129212" cy="365125"/>
          </a:xfrm>
        </p:spPr>
        <p:txBody>
          <a:bodyPr anchor="t"/>
          <a:lstStyle>
            <a:lvl1pPr>
              <a:defRPr sz="2400" b="0"/>
            </a:lvl1pPr>
          </a:lstStyle>
          <a:p>
            <a:r>
              <a:rPr lang="en-GB"/>
              <a:t>Click to edit Master title style</a:t>
            </a:r>
          </a:p>
        </p:txBody>
      </p:sp>
      <p:sp>
        <p:nvSpPr>
          <p:cNvPr id="475142" name="Rectangle 6"/>
          <p:cNvSpPr>
            <a:spLocks noGrp="1" noChangeArrowheads="1"/>
          </p:cNvSpPr>
          <p:nvPr>
            <p:ph type="subTitle" idx="1"/>
          </p:nvPr>
        </p:nvSpPr>
        <p:spPr>
          <a:xfrm>
            <a:off x="2693988" y="3962400"/>
            <a:ext cx="5129212" cy="212725"/>
          </a:xfrm>
        </p:spPr>
        <p:txBody>
          <a:bodyPr/>
          <a:lstStyle>
            <a:lvl1pPr>
              <a:defRPr sz="1400">
                <a:solidFill>
                  <a:schemeClr val="bg1"/>
                </a:solidFill>
              </a:defRPr>
            </a:lvl1pPr>
          </a:lstStyle>
          <a:p>
            <a:r>
              <a:rPr lang="en-GB"/>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5180F477-E684-461F-B11A-1D98E35496F9}" type="slidenum">
              <a:rPr lang="en-GB"/>
              <a:pPr>
                <a:defRPr/>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9888" y="204788"/>
            <a:ext cx="2198687" cy="2316162"/>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122238" y="204788"/>
            <a:ext cx="6445250" cy="23161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2F1CF901-C90A-4678-82B3-75D3291CE90C}" type="slidenum">
              <a:rPr lang="en-GB"/>
              <a:pPr>
                <a:defRPr/>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56236A0D-6FF0-44A4-B06F-E01A2E072069}" type="slidenum">
              <a:rPr lang="en-GB"/>
              <a:pPr>
                <a:defRPr/>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08025" y="4319588"/>
            <a:ext cx="7616825" cy="1335087"/>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08025" y="2849563"/>
            <a:ext cx="7616825" cy="147002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5C3D4811-8578-40B9-A419-0634C106A40B}" type="slidenum">
              <a:rPr lang="en-GB"/>
              <a:pPr>
                <a:defRPr/>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5413" y="1298575"/>
            <a:ext cx="4319587"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7400" y="1298575"/>
            <a:ext cx="4321175"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pg num"/>
          <p:cNvSpPr>
            <a:spLocks noGrp="1" noChangeArrowheads="1"/>
          </p:cNvSpPr>
          <p:nvPr>
            <p:ph type="sldNum" sz="quarter" idx="10"/>
            <p:custDataLst>
              <p:tags r:id="rId1"/>
            </p:custDataLst>
          </p:nvPr>
        </p:nvSpPr>
        <p:spPr>
          <a:ln/>
        </p:spPr>
        <p:txBody>
          <a:bodyPr/>
          <a:lstStyle>
            <a:lvl1pPr>
              <a:defRPr/>
            </a:lvl1pPr>
          </a:lstStyle>
          <a:p>
            <a:pPr>
              <a:defRPr/>
            </a:pPr>
            <a:fld id="{9916D69B-3475-4B4C-BA0D-A46ED5A1F434}" type="slidenum">
              <a:rPr lang="en-GB"/>
              <a:pPr>
                <a:defRPr/>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7675" y="269875"/>
            <a:ext cx="8066088" cy="1119188"/>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47675" y="1504950"/>
            <a:ext cx="3959225" cy="6270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47675" y="2132013"/>
            <a:ext cx="3959225" cy="38719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552950" y="1504950"/>
            <a:ext cx="3960813" cy="6270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552950" y="2132013"/>
            <a:ext cx="3960813" cy="38719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pg num"/>
          <p:cNvSpPr>
            <a:spLocks noGrp="1" noChangeArrowheads="1"/>
          </p:cNvSpPr>
          <p:nvPr>
            <p:ph type="sldNum" sz="quarter" idx="10"/>
            <p:custDataLst>
              <p:tags r:id="rId1"/>
            </p:custDataLst>
          </p:nvPr>
        </p:nvSpPr>
        <p:spPr>
          <a:ln/>
        </p:spPr>
        <p:txBody>
          <a:bodyPr/>
          <a:lstStyle>
            <a:lvl1pPr>
              <a:defRPr/>
            </a:lvl1pPr>
          </a:lstStyle>
          <a:p>
            <a:pPr>
              <a:defRPr/>
            </a:pPr>
            <a:fld id="{15EEB496-3712-47C6-9DD1-14A0F2046982}" type="slidenum">
              <a:rPr lang="en-GB"/>
              <a:pPr>
                <a:defRPr/>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pg num"/>
          <p:cNvSpPr>
            <a:spLocks noGrp="1" noChangeArrowheads="1"/>
          </p:cNvSpPr>
          <p:nvPr>
            <p:ph type="sldNum" sz="quarter" idx="10"/>
            <p:custDataLst>
              <p:tags r:id="rId1"/>
            </p:custDataLst>
          </p:nvPr>
        </p:nvSpPr>
        <p:spPr>
          <a:ln/>
        </p:spPr>
        <p:txBody>
          <a:bodyPr/>
          <a:lstStyle>
            <a:lvl1pPr>
              <a:defRPr/>
            </a:lvl1pPr>
          </a:lstStyle>
          <a:p>
            <a:pPr>
              <a:defRPr/>
            </a:pPr>
            <a:fld id="{C78467AC-4A63-4130-B146-4D317AF49437}" type="slidenum">
              <a:rPr lang="en-GB"/>
              <a:pPr>
                <a:defRPr/>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pg num"/>
          <p:cNvSpPr>
            <a:spLocks noGrp="1" noChangeArrowheads="1"/>
          </p:cNvSpPr>
          <p:nvPr>
            <p:ph type="sldNum" sz="quarter" idx="10"/>
            <p:custDataLst>
              <p:tags r:id="rId1"/>
            </p:custDataLst>
          </p:nvPr>
        </p:nvSpPr>
        <p:spPr>
          <a:ln/>
        </p:spPr>
        <p:txBody>
          <a:bodyPr/>
          <a:lstStyle>
            <a:lvl1pPr>
              <a:defRPr/>
            </a:lvl1pPr>
          </a:lstStyle>
          <a:p>
            <a:pPr>
              <a:defRPr/>
            </a:pPr>
            <a:fld id="{3220B9AC-F719-4FFE-9059-068EB5F9069B}" type="slidenum">
              <a:rPr lang="en-GB"/>
              <a:pPr>
                <a:defRPr/>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7675" y="268288"/>
            <a:ext cx="2947988" cy="1138237"/>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03613" y="268288"/>
            <a:ext cx="5010150" cy="57356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47675" y="1406525"/>
            <a:ext cx="2947988" cy="45974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pg num"/>
          <p:cNvSpPr>
            <a:spLocks noGrp="1" noChangeArrowheads="1"/>
          </p:cNvSpPr>
          <p:nvPr>
            <p:ph type="sldNum" sz="quarter" idx="10"/>
            <p:custDataLst>
              <p:tags r:id="rId1"/>
            </p:custDataLst>
          </p:nvPr>
        </p:nvSpPr>
        <p:spPr>
          <a:ln/>
        </p:spPr>
        <p:txBody>
          <a:bodyPr/>
          <a:lstStyle>
            <a:lvl1pPr>
              <a:defRPr/>
            </a:lvl1pPr>
          </a:lstStyle>
          <a:p>
            <a:pPr>
              <a:defRPr/>
            </a:pPr>
            <a:fld id="{B0B3DA58-3895-4B65-86D9-207B9AAE737B}" type="slidenum">
              <a:rPr lang="en-GB"/>
              <a:pPr>
                <a:defRPr/>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55775" y="4705350"/>
            <a:ext cx="5376863" cy="555625"/>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55775" y="600075"/>
            <a:ext cx="5376863" cy="40338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smtClean="0"/>
          </a:p>
        </p:txBody>
      </p:sp>
      <p:sp>
        <p:nvSpPr>
          <p:cNvPr id="4" name="Text Placeholder 3"/>
          <p:cNvSpPr>
            <a:spLocks noGrp="1"/>
          </p:cNvSpPr>
          <p:nvPr>
            <p:ph type="body" sz="half" idx="2"/>
          </p:nvPr>
        </p:nvSpPr>
        <p:spPr>
          <a:xfrm>
            <a:off x="1755775" y="5260975"/>
            <a:ext cx="5376863" cy="7889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pg num"/>
          <p:cNvSpPr>
            <a:spLocks noGrp="1" noChangeArrowheads="1"/>
          </p:cNvSpPr>
          <p:nvPr>
            <p:ph type="sldNum" sz="quarter" idx="10"/>
            <p:custDataLst>
              <p:tags r:id="rId1"/>
            </p:custDataLst>
          </p:nvPr>
        </p:nvSpPr>
        <p:spPr>
          <a:ln/>
        </p:spPr>
        <p:txBody>
          <a:bodyPr/>
          <a:lstStyle>
            <a:lvl1pPr>
              <a:defRPr/>
            </a:lvl1pPr>
          </a:lstStyle>
          <a:p>
            <a:pPr>
              <a:defRPr/>
            </a:pPr>
            <a:fld id="{B33D403E-F7AB-4BF4-A7B4-B825A6ABCCF1}" type="slidenum">
              <a:rPr lang="en-GB"/>
              <a:pPr>
                <a:defRPr/>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18" Type="http://schemas.openxmlformats.org/officeDocument/2006/relationships/tags" Target="../tags/tag6.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20"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1028" name="Picture 2" descr="miolo1 fundo branco"/>
          <p:cNvPicPr>
            <a:picLocks noChangeArrowheads="1"/>
          </p:cNvPicPr>
          <p:nvPr>
            <p:custDataLst>
              <p:tags r:id="rId14"/>
            </p:custDataLst>
          </p:nvPr>
        </p:nvPicPr>
        <p:blipFill>
          <a:blip r:embed="rId19"/>
          <a:srcRect/>
          <a:stretch>
            <a:fillRect/>
          </a:stretch>
        </p:blipFill>
        <p:spPr bwMode="auto">
          <a:xfrm>
            <a:off x="1588" y="-3175"/>
            <a:ext cx="9144000" cy="6858000"/>
          </a:xfrm>
          <a:prstGeom prst="rect">
            <a:avLst/>
          </a:prstGeom>
          <a:noFill/>
          <a:ln w="9525">
            <a:noFill/>
            <a:miter lim="800000"/>
            <a:headEnd/>
            <a:tailEnd/>
          </a:ln>
        </p:spPr>
      </p:pic>
      <p:sp>
        <p:nvSpPr>
          <p:cNvPr id="1029" name="Rectangle 4"/>
          <p:cNvSpPr>
            <a:spLocks noGrp="1" noChangeArrowheads="1"/>
          </p:cNvSpPr>
          <p:nvPr>
            <p:ph type="title"/>
            <p:custDataLst>
              <p:tags r:id="rId15"/>
            </p:custDataLst>
          </p:nvPr>
        </p:nvSpPr>
        <p:spPr bwMode="gray">
          <a:xfrm>
            <a:off x="122238" y="204788"/>
            <a:ext cx="8793162" cy="288925"/>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GB" smtClean="0"/>
              <a:t>Click to edit Master title style</a:t>
            </a:r>
          </a:p>
        </p:txBody>
      </p:sp>
      <p:sp>
        <p:nvSpPr>
          <p:cNvPr id="1030" name="Rectangle 5"/>
          <p:cNvSpPr>
            <a:spLocks noGrp="1" noChangeArrowheads="1"/>
          </p:cNvSpPr>
          <p:nvPr>
            <p:ph type="body" idx="1"/>
            <p:custDataLst>
              <p:tags r:id="rId16"/>
            </p:custDataLst>
          </p:nvPr>
        </p:nvSpPr>
        <p:spPr bwMode="gray">
          <a:xfrm>
            <a:off x="125413" y="1298575"/>
            <a:ext cx="8793162" cy="12223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grpSp>
        <p:nvGrpSpPr>
          <p:cNvPr id="1031" name="McK Slide Elements"/>
          <p:cNvGrpSpPr>
            <a:grpSpLocks/>
          </p:cNvGrpSpPr>
          <p:nvPr/>
        </p:nvGrpSpPr>
        <p:grpSpPr bwMode="auto">
          <a:xfrm>
            <a:off x="125413" y="542925"/>
            <a:ext cx="8793162" cy="6288088"/>
            <a:chOff x="77" y="335"/>
            <a:chExt cx="5429" cy="3882"/>
          </a:xfrm>
        </p:grpSpPr>
        <p:sp>
          <p:nvSpPr>
            <p:cNvPr id="474119" name="McK Measure" hidden="1"/>
            <p:cNvSpPr txBox="1">
              <a:spLocks noChangeArrowheads="1"/>
            </p:cNvSpPr>
            <p:nvPr userDrawn="1"/>
          </p:nvSpPr>
          <p:spPr bwMode="gray">
            <a:xfrm>
              <a:off x="77" y="335"/>
              <a:ext cx="5429" cy="154"/>
            </a:xfrm>
            <a:prstGeom prst="rect">
              <a:avLst/>
            </a:prstGeom>
            <a:noFill/>
            <a:ln w="9525">
              <a:noFill/>
              <a:miter lim="800000"/>
              <a:headEnd/>
              <a:tailEnd/>
            </a:ln>
            <a:effectLst/>
          </p:spPr>
          <p:txBody>
            <a:bodyPr lIns="0" tIns="0" rIns="0" bIns="0">
              <a:spAutoFit/>
            </a:bodyPr>
            <a:lstStyle/>
            <a:p>
              <a:pPr defTabSz="912813">
                <a:defRPr/>
              </a:pPr>
              <a:r>
                <a:rPr lang="en-GB" sz="1600" dirty="0"/>
                <a:t>Unit of measure</a:t>
              </a:r>
            </a:p>
          </p:txBody>
        </p:sp>
        <p:sp>
          <p:nvSpPr>
            <p:cNvPr id="474120" name="McK Footnote" hidden="1"/>
            <p:cNvSpPr txBox="1">
              <a:spLocks noChangeArrowheads="1"/>
            </p:cNvSpPr>
            <p:nvPr userDrawn="1"/>
          </p:nvSpPr>
          <p:spPr bwMode="gray">
            <a:xfrm>
              <a:off x="79" y="3964"/>
              <a:ext cx="5145" cy="253"/>
            </a:xfrm>
            <a:prstGeom prst="rect">
              <a:avLst/>
            </a:prstGeom>
            <a:noFill/>
            <a:ln w="9525">
              <a:noFill/>
              <a:miter lim="800000"/>
              <a:headEnd/>
              <a:tailEnd/>
            </a:ln>
            <a:effectLst/>
          </p:spPr>
          <p:txBody>
            <a:bodyPr lIns="0" tIns="0" rIns="0" bIns="0" anchor="b">
              <a:spAutoFit/>
            </a:bodyPr>
            <a:lstStyle/>
            <a:p>
              <a:pPr marL="584200" indent="-584200" defTabSz="912813">
                <a:tabLst>
                  <a:tab pos="544513" algn="r"/>
                </a:tabLst>
                <a:defRPr/>
              </a:pPr>
              <a:r>
                <a:rPr lang="en-GB" sz="1200" dirty="0">
                  <a:solidFill>
                    <a:srgbClr val="000000"/>
                  </a:solidFill>
                </a:rPr>
                <a:t>	*	Footnote</a:t>
              </a:r>
            </a:p>
            <a:p>
              <a:pPr marL="584200" indent="-584200" defTabSz="912813">
                <a:spcBef>
                  <a:spcPct val="20000"/>
                </a:spcBef>
                <a:tabLst>
                  <a:tab pos="544513" algn="r"/>
                </a:tabLst>
                <a:defRPr/>
              </a:pPr>
              <a:r>
                <a:rPr lang="en-GB" sz="1200" dirty="0">
                  <a:solidFill>
                    <a:srgbClr val="000000"/>
                  </a:solidFill>
                </a:rPr>
                <a:t>Source:		Source</a:t>
              </a:r>
            </a:p>
          </p:txBody>
        </p:sp>
      </p:grpSp>
      <p:sp>
        <p:nvSpPr>
          <p:cNvPr id="474121" name="pg num"/>
          <p:cNvSpPr>
            <a:spLocks noGrp="1" noChangeArrowheads="1"/>
          </p:cNvSpPr>
          <p:nvPr>
            <p:ph type="sldNum" sz="quarter" idx="4"/>
            <p:custDataLst>
              <p:tags r:id="rId17"/>
            </p:custDataLst>
          </p:nvPr>
        </p:nvSpPr>
        <p:spPr bwMode="gray">
          <a:xfrm>
            <a:off x="6858000" y="6611938"/>
            <a:ext cx="862013"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defRPr>
            </a:lvl1pPr>
          </a:lstStyle>
          <a:p>
            <a:pPr>
              <a:defRPr/>
            </a:pPr>
            <a:fld id="{A6A97AB8-2F38-4491-8F81-2B0B57542E0E}" type="slidenum">
              <a:rPr lang="en-GB"/>
              <a:pPr>
                <a:defRPr/>
              </a:pPr>
              <a:t>‹#›</a:t>
            </a:fld>
            <a:endParaRPr lang="en-GB" dirty="0"/>
          </a:p>
        </p:txBody>
      </p:sp>
      <p:graphicFrame>
        <p:nvGraphicFramePr>
          <p:cNvPr id="1026" name="Rectangle 10" hidden="1"/>
          <p:cNvGraphicFramePr>
            <a:graphicFrameLocks/>
          </p:cNvGraphicFramePr>
          <p:nvPr>
            <p:custDataLst>
              <p:tags r:id="rId18"/>
            </p:custDataLst>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1114" r:id="rId20" imgW="0" imgH="0" progId="">
                  <p:embed/>
                </p:oleObj>
              </mc:Choice>
              <mc:Fallback>
                <p:oleObj r:id="rId20" imgW="0" imgH="0" progId="">
                  <p:embed/>
                  <p:pic>
                    <p:nvPicPr>
                      <p:cNvPr id="0" name="Rectangle 10"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781"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iming>
    <p:tnLst>
      <p:par>
        <p:cTn id="1" dur="indefinite" restart="never" nodeType="tmRoot"/>
      </p:par>
    </p:tnLst>
  </p:timing>
  <p:hf hdr="0" ftr="0" dt="0"/>
  <p:txStyles>
    <p:titleStyle>
      <a:lvl1pPr algn="l" defTabSz="912813" rtl="0" eaLnBrk="0" fontAlgn="base" hangingPunct="0">
        <a:spcBef>
          <a:spcPct val="0"/>
        </a:spcBef>
        <a:spcAft>
          <a:spcPct val="0"/>
        </a:spcAft>
        <a:defRPr sz="1900" b="1">
          <a:solidFill>
            <a:schemeClr val="bg1"/>
          </a:solidFill>
          <a:latin typeface="+mj-lt"/>
          <a:ea typeface="+mj-ea"/>
          <a:cs typeface="+mj-cs"/>
        </a:defRPr>
      </a:lvl1pPr>
      <a:lvl2pPr algn="l" defTabSz="912813" rtl="0" eaLnBrk="0" fontAlgn="base" hangingPunct="0">
        <a:spcBef>
          <a:spcPct val="0"/>
        </a:spcBef>
        <a:spcAft>
          <a:spcPct val="0"/>
        </a:spcAft>
        <a:defRPr sz="1900" b="1">
          <a:solidFill>
            <a:schemeClr val="bg1"/>
          </a:solidFill>
          <a:latin typeface="Arial" charset="0"/>
        </a:defRPr>
      </a:lvl2pPr>
      <a:lvl3pPr algn="l" defTabSz="912813" rtl="0" eaLnBrk="0" fontAlgn="base" hangingPunct="0">
        <a:spcBef>
          <a:spcPct val="0"/>
        </a:spcBef>
        <a:spcAft>
          <a:spcPct val="0"/>
        </a:spcAft>
        <a:defRPr sz="1900" b="1">
          <a:solidFill>
            <a:schemeClr val="bg1"/>
          </a:solidFill>
          <a:latin typeface="Arial" charset="0"/>
        </a:defRPr>
      </a:lvl3pPr>
      <a:lvl4pPr algn="l" defTabSz="912813" rtl="0" eaLnBrk="0" fontAlgn="base" hangingPunct="0">
        <a:spcBef>
          <a:spcPct val="0"/>
        </a:spcBef>
        <a:spcAft>
          <a:spcPct val="0"/>
        </a:spcAft>
        <a:defRPr sz="1900" b="1">
          <a:solidFill>
            <a:schemeClr val="bg1"/>
          </a:solidFill>
          <a:latin typeface="Arial" charset="0"/>
        </a:defRPr>
      </a:lvl4pPr>
      <a:lvl5pPr algn="l" defTabSz="912813" rtl="0" eaLnBrk="0" fontAlgn="base" hangingPunct="0">
        <a:spcBef>
          <a:spcPct val="0"/>
        </a:spcBef>
        <a:spcAft>
          <a:spcPct val="0"/>
        </a:spcAft>
        <a:defRPr sz="1900" b="1">
          <a:solidFill>
            <a:schemeClr val="bg1"/>
          </a:solidFill>
          <a:latin typeface="Arial" charset="0"/>
        </a:defRPr>
      </a:lvl5pPr>
      <a:lvl6pPr marL="457200" algn="l" defTabSz="912813" rtl="0" fontAlgn="base">
        <a:spcBef>
          <a:spcPct val="0"/>
        </a:spcBef>
        <a:spcAft>
          <a:spcPct val="0"/>
        </a:spcAft>
        <a:defRPr sz="1900" b="1">
          <a:solidFill>
            <a:schemeClr val="bg1"/>
          </a:solidFill>
          <a:latin typeface="Arial" charset="0"/>
        </a:defRPr>
      </a:lvl6pPr>
      <a:lvl7pPr marL="914400" algn="l" defTabSz="912813" rtl="0" fontAlgn="base">
        <a:spcBef>
          <a:spcPct val="0"/>
        </a:spcBef>
        <a:spcAft>
          <a:spcPct val="0"/>
        </a:spcAft>
        <a:defRPr sz="1900" b="1">
          <a:solidFill>
            <a:schemeClr val="bg1"/>
          </a:solidFill>
          <a:latin typeface="Arial" charset="0"/>
        </a:defRPr>
      </a:lvl7pPr>
      <a:lvl8pPr marL="1371600" algn="l" defTabSz="912813" rtl="0" fontAlgn="base">
        <a:spcBef>
          <a:spcPct val="0"/>
        </a:spcBef>
        <a:spcAft>
          <a:spcPct val="0"/>
        </a:spcAft>
        <a:defRPr sz="1900" b="1">
          <a:solidFill>
            <a:schemeClr val="bg1"/>
          </a:solidFill>
          <a:latin typeface="Arial" charset="0"/>
        </a:defRPr>
      </a:lvl8pPr>
      <a:lvl9pPr marL="1828800" algn="l" defTabSz="912813" rtl="0" fontAlgn="base">
        <a:spcBef>
          <a:spcPct val="0"/>
        </a:spcBef>
        <a:spcAft>
          <a:spcPct val="0"/>
        </a:spcAft>
        <a:defRPr sz="1900" b="1">
          <a:solidFill>
            <a:schemeClr val="bg1"/>
          </a:solidFill>
          <a:latin typeface="Arial" charset="0"/>
        </a:defRPr>
      </a:lvl9pPr>
    </p:titleStyle>
    <p:body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7638" indent="-146050"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1625" indent="-152400"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41325" indent="-138113"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50925" indent="-150813" algn="l" defTabSz="912813"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08125" indent="-150813" algn="l" defTabSz="912813"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65325" indent="-150813" algn="l" defTabSz="912813"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22525" indent="-150813" algn="l" defTabSz="912813"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98986" y="2584345"/>
            <a:ext cx="8045068" cy="634806"/>
          </a:xfrm>
          <a:ln w="9525"/>
        </p:spPr>
        <p:txBody>
          <a:bodyPr>
            <a:normAutofit fontScale="90000"/>
          </a:bodyPr>
          <a:lstStyle/>
          <a:p>
            <a:pPr algn="ctr">
              <a:defRPr/>
            </a:pPr>
            <a:r>
              <a:rPr lang="en-ZA" sz="3900" b="1" smtClean="0"/>
              <a:t>Annexure F: </a:t>
            </a:r>
            <a:r>
              <a:rPr lang="en-ZA" sz="3900" b="1" dirty="0" smtClean="0"/>
              <a:t>Case Study </a:t>
            </a:r>
            <a:r>
              <a:rPr lang="en-ZA" sz="3900" b="1" dirty="0"/>
              <a:t/>
            </a:r>
            <a:br>
              <a:rPr lang="en-ZA" sz="3900" b="1" dirty="0"/>
            </a:br>
            <a:r>
              <a:rPr lang="en-ZA" sz="3900" b="1" dirty="0"/>
              <a:t/>
            </a:r>
            <a:br>
              <a:rPr lang="en-ZA" sz="3900" b="1" dirty="0"/>
            </a:br>
            <a:r>
              <a:rPr lang="en-ZA" sz="3900" b="1" dirty="0"/>
              <a:t/>
            </a:r>
            <a:br>
              <a:rPr lang="en-ZA" sz="3900" b="1" dirty="0"/>
            </a:br>
            <a:r>
              <a:rPr lang="en-ZA" sz="3900" b="1" dirty="0"/>
              <a:t/>
            </a:r>
            <a:br>
              <a:rPr lang="en-ZA" sz="3900" b="1" dirty="0"/>
            </a:br>
            <a:r>
              <a:rPr lang="en-ZA" sz="3900" b="1" dirty="0"/>
              <a:t/>
            </a:r>
            <a:br>
              <a:rPr lang="en-ZA" sz="3900" b="1" dirty="0"/>
            </a:br>
            <a:endParaRPr lang="en-GB" sz="3900" b="1" dirty="0"/>
          </a:p>
        </p:txBody>
      </p:sp>
      <p:sp>
        <p:nvSpPr>
          <p:cNvPr id="3075" name="Rectangle 3"/>
          <p:cNvSpPr>
            <a:spLocks noGrp="1" noChangeArrowheads="1"/>
          </p:cNvSpPr>
          <p:nvPr>
            <p:ph type="subTitle" idx="1"/>
          </p:nvPr>
        </p:nvSpPr>
        <p:spPr>
          <a:xfrm>
            <a:off x="598986" y="3219151"/>
            <a:ext cx="7172262" cy="307777"/>
          </a:xfrm>
          <a:ln w="9525"/>
        </p:spPr>
        <p:txBody>
          <a:bodyPr/>
          <a:lstStyle/>
          <a:p>
            <a:pPr eaLnBrk="1" hangingPunct="1"/>
            <a:r>
              <a:rPr lang="en-GB" altLang="en-US" sz="2000" smtClean="0"/>
              <a:t>Forensic Investigations </a:t>
            </a:r>
            <a:r>
              <a:rPr lang="en-GB" altLang="en-US" sz="2000" dirty="0" smtClean="0"/>
              <a:t>and Financial Risk Management</a:t>
            </a:r>
            <a:endParaRPr lang="en-GB" altLang="en-US" sz="2000" dirty="0"/>
          </a:p>
        </p:txBody>
      </p:sp>
    </p:spTree>
    <p:extLst>
      <p:ext uri="{BB962C8B-B14F-4D97-AF65-F5344CB8AC3E}">
        <p14:creationId xmlns:p14="http://schemas.microsoft.com/office/powerpoint/2010/main" val="2997281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203057"/>
            <a:ext cx="8793162" cy="292388"/>
          </a:xfrm>
        </p:spPr>
        <p:txBody>
          <a:bodyPr/>
          <a:lstStyle/>
          <a:p>
            <a:r>
              <a:rPr lang="en-ZA" dirty="0" smtClean="0"/>
              <a:t>Valuation</a:t>
            </a:r>
            <a:endParaRPr lang="en-ZA" dirty="0"/>
          </a:p>
        </p:txBody>
      </p:sp>
      <p:sp>
        <p:nvSpPr>
          <p:cNvPr id="3" name="Content Placeholder 2"/>
          <p:cNvSpPr>
            <a:spLocks noGrp="1"/>
          </p:cNvSpPr>
          <p:nvPr>
            <p:ph idx="1"/>
          </p:nvPr>
        </p:nvSpPr>
        <p:spPr>
          <a:xfrm>
            <a:off x="0" y="756709"/>
            <a:ext cx="9110134" cy="4924425"/>
          </a:xfrm>
        </p:spPr>
        <p:txBody>
          <a:bodyPr/>
          <a:lstStyle/>
          <a:p>
            <a:pPr lvl="0"/>
            <a:r>
              <a:rPr lang="en-ZA" b="1" dirty="0"/>
              <a:t>Collection Plans</a:t>
            </a:r>
            <a:endParaRPr lang="en-ZA" dirty="0"/>
          </a:p>
          <a:p>
            <a:pPr marL="0" indent="0">
              <a:buNone/>
            </a:pPr>
            <a:endParaRPr lang="en-ZA" dirty="0" smtClean="0"/>
          </a:p>
          <a:p>
            <a:pPr marL="446087" lvl="4" indent="-195262">
              <a:buNone/>
            </a:pPr>
            <a:r>
              <a:rPr lang="en-ZA" dirty="0" smtClean="0"/>
              <a:t>	Should </a:t>
            </a:r>
            <a:r>
              <a:rPr lang="en-ZA" dirty="0"/>
              <a:t>there be suspicion that dissipation of assets is imminent in this scenario how will the risk be mitigated</a:t>
            </a:r>
            <a:r>
              <a:rPr lang="en-ZA" dirty="0" smtClean="0"/>
              <a:t>?</a:t>
            </a:r>
          </a:p>
          <a:p>
            <a:pPr marL="0" indent="0">
              <a:buNone/>
            </a:pPr>
            <a:endParaRPr lang="en-ZA" dirty="0"/>
          </a:p>
          <a:p>
            <a:pPr marL="0" lvl="0" indent="0">
              <a:buNone/>
            </a:pPr>
            <a:r>
              <a:rPr lang="en-ZA" b="1" dirty="0"/>
              <a:t> </a:t>
            </a:r>
            <a:r>
              <a:rPr lang="en-ZA" b="1" dirty="0" smtClean="0"/>
              <a:t> a)  Preservation </a:t>
            </a:r>
            <a:r>
              <a:rPr lang="en-ZA" b="1" dirty="0"/>
              <a:t>order</a:t>
            </a:r>
            <a:endParaRPr lang="en-ZA" dirty="0"/>
          </a:p>
          <a:p>
            <a:pPr marL="446087" lvl="4" indent="-195262">
              <a:buNone/>
            </a:pPr>
            <a:r>
              <a:rPr lang="en-ZA" dirty="0" smtClean="0"/>
              <a:t>	</a:t>
            </a:r>
          </a:p>
          <a:p>
            <a:pPr marL="536575" lvl="4" indent="-285750" algn="just">
              <a:buFont typeface="Wingdings" panose="05000000000000000000" pitchFamily="2" charset="2"/>
              <a:buChar char="Ø"/>
            </a:pPr>
            <a:r>
              <a:rPr lang="en-ZA" dirty="0" smtClean="0"/>
              <a:t>In </a:t>
            </a:r>
            <a:r>
              <a:rPr lang="en-ZA" dirty="0"/>
              <a:t>order to mitigate the risk of dissipation or concealment of assets, an application for </a:t>
            </a:r>
            <a:r>
              <a:rPr lang="en-ZA" dirty="0" smtClean="0"/>
              <a:t>an </a:t>
            </a:r>
            <a:r>
              <a:rPr lang="en-ZA" dirty="0"/>
              <a:t>order to preserve assets as envisaged by section 163 of the </a:t>
            </a:r>
            <a:r>
              <a:rPr lang="en-ZA" dirty="0" err="1"/>
              <a:t>TAAct</a:t>
            </a:r>
            <a:r>
              <a:rPr lang="en-ZA" dirty="0"/>
              <a:t>. This will require </a:t>
            </a:r>
            <a:r>
              <a:rPr lang="en-ZA" dirty="0" smtClean="0"/>
              <a:t>us </a:t>
            </a:r>
            <a:r>
              <a:rPr lang="en-ZA" dirty="0"/>
              <a:t>to prove on a balance of probabilities that the assets would be diminished and that this would be done with a specific intent of frustrating the collection of the full amount of tax.</a:t>
            </a:r>
          </a:p>
          <a:p>
            <a:pPr marL="0" indent="0">
              <a:buNone/>
            </a:pPr>
            <a:r>
              <a:rPr lang="en-ZA" dirty="0"/>
              <a:t> </a:t>
            </a:r>
          </a:p>
          <a:p>
            <a:pPr marL="536575" lvl="4" indent="-285750" algn="just">
              <a:buFont typeface="Wingdings" panose="05000000000000000000" pitchFamily="2" charset="2"/>
              <a:buChar char="Ø"/>
            </a:pPr>
            <a:r>
              <a:rPr lang="en-ZA" dirty="0" smtClean="0"/>
              <a:t>Identify </a:t>
            </a:r>
            <a:r>
              <a:rPr lang="en-ZA" dirty="0"/>
              <a:t>assets that a </a:t>
            </a:r>
            <a:r>
              <a:rPr lang="en-ZA" i="1" dirty="0"/>
              <a:t>curator </a:t>
            </a:r>
            <a:r>
              <a:rPr lang="en-ZA" i="1" dirty="0" err="1"/>
              <a:t>bonis</a:t>
            </a:r>
            <a:r>
              <a:rPr lang="en-ZA" i="1" dirty="0"/>
              <a:t> </a:t>
            </a:r>
            <a:r>
              <a:rPr lang="en-ZA" dirty="0"/>
              <a:t>whom the right, title and interest in all the assets of the company would vest. This will include specific assets identified, whether or not they are registered in the name of the company. This may include portfolios of shares on JSE in any, certain funds in non-resident accounts, available current accounts, motor vehicles and immovable assets if </a:t>
            </a:r>
            <a:r>
              <a:rPr lang="en-ZA" dirty="0" smtClean="0"/>
              <a:t>any</a:t>
            </a:r>
          </a:p>
          <a:p>
            <a:pPr marL="446087" lvl="4" indent="-195262" algn="just">
              <a:buNone/>
            </a:pPr>
            <a:endParaRPr lang="en-ZA" dirty="0"/>
          </a:p>
          <a:p>
            <a:pPr marL="536575" lvl="4" indent="-285750" algn="just">
              <a:buFont typeface="Wingdings" panose="05000000000000000000" pitchFamily="2" charset="2"/>
              <a:buChar char="Ø"/>
            </a:pPr>
            <a:r>
              <a:rPr lang="en-ZA" dirty="0" smtClean="0"/>
              <a:t>A </a:t>
            </a:r>
            <a:r>
              <a:rPr lang="en-ZA" dirty="0"/>
              <a:t>certificate as contemplated by section 185(3) of the </a:t>
            </a:r>
            <a:r>
              <a:rPr lang="en-ZA" dirty="0" err="1"/>
              <a:t>TAAct</a:t>
            </a:r>
            <a:r>
              <a:rPr lang="en-ZA" dirty="0"/>
              <a:t> shall be procured as conclusive proof of the existence of the tax debt.</a:t>
            </a:r>
          </a:p>
        </p:txBody>
      </p:sp>
      <p:sp>
        <p:nvSpPr>
          <p:cNvPr id="4" name="Slide Number Placeholder 3"/>
          <p:cNvSpPr>
            <a:spLocks noGrp="1"/>
          </p:cNvSpPr>
          <p:nvPr>
            <p:ph type="sldNum" sz="quarter" idx="10"/>
          </p:nvPr>
        </p:nvSpPr>
        <p:spPr/>
        <p:txBody>
          <a:bodyPr/>
          <a:lstStyle/>
          <a:p>
            <a:pPr>
              <a:defRPr/>
            </a:pPr>
            <a:fld id="{56236A0D-6FF0-44A4-B06F-E01A2E072069}" type="slidenum">
              <a:rPr lang="en-GB" smtClean="0"/>
              <a:pPr>
                <a:defRPr/>
              </a:pPr>
              <a:t>9</a:t>
            </a:fld>
            <a:endParaRPr lang="en-GB" dirty="0"/>
          </a:p>
        </p:txBody>
      </p:sp>
    </p:spTree>
    <p:extLst>
      <p:ext uri="{BB962C8B-B14F-4D97-AF65-F5344CB8AC3E}">
        <p14:creationId xmlns:p14="http://schemas.microsoft.com/office/powerpoint/2010/main" val="34945270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203057"/>
            <a:ext cx="8793162" cy="292388"/>
          </a:xfrm>
        </p:spPr>
        <p:txBody>
          <a:bodyPr/>
          <a:lstStyle/>
          <a:p>
            <a:r>
              <a:rPr lang="en-ZA" dirty="0"/>
              <a:t>Valuation</a:t>
            </a:r>
          </a:p>
        </p:txBody>
      </p:sp>
      <p:sp>
        <p:nvSpPr>
          <p:cNvPr id="3" name="Content Placeholder 2"/>
          <p:cNvSpPr>
            <a:spLocks noGrp="1"/>
          </p:cNvSpPr>
          <p:nvPr>
            <p:ph idx="1"/>
          </p:nvPr>
        </p:nvSpPr>
        <p:spPr>
          <a:xfrm>
            <a:off x="125413" y="762001"/>
            <a:ext cx="8793162" cy="4185761"/>
          </a:xfrm>
        </p:spPr>
        <p:txBody>
          <a:bodyPr/>
          <a:lstStyle/>
          <a:p>
            <a:pPr marL="0" indent="0">
              <a:buNone/>
            </a:pPr>
            <a:r>
              <a:rPr lang="en-ZA" dirty="0"/>
              <a:t>In the event that we consider pursuing liquidation what will be the procedure to follow?</a:t>
            </a:r>
          </a:p>
          <a:p>
            <a:pPr marL="0" indent="0">
              <a:buNone/>
            </a:pPr>
            <a:r>
              <a:rPr lang="en-ZA" dirty="0"/>
              <a:t> </a:t>
            </a:r>
          </a:p>
          <a:p>
            <a:pPr lvl="0">
              <a:buAutoNum type="alphaLcParenR" startAt="2"/>
            </a:pPr>
            <a:r>
              <a:rPr lang="en-ZA" b="1" dirty="0" smtClean="0"/>
              <a:t>Liquidation</a:t>
            </a:r>
          </a:p>
          <a:p>
            <a:pPr marL="0" lvl="0" indent="0">
              <a:buNone/>
            </a:pPr>
            <a:endParaRPr lang="en-ZA" dirty="0"/>
          </a:p>
          <a:p>
            <a:pPr lvl="0">
              <a:buFont typeface="Wingdings" panose="05000000000000000000" pitchFamily="2" charset="2"/>
              <a:buChar char="Ø"/>
            </a:pPr>
            <a:r>
              <a:rPr lang="en-ZA" dirty="0"/>
              <a:t>Should liquidation be the option, firstly consider whether the Directors/ Shareholders will be held liable for the tax debts in terms of section 180 and 181 of the </a:t>
            </a:r>
            <a:r>
              <a:rPr lang="en-ZA" dirty="0" err="1"/>
              <a:t>TAAct</a:t>
            </a:r>
            <a:r>
              <a:rPr lang="en-ZA" dirty="0" smtClean="0"/>
              <a:t>.</a:t>
            </a:r>
          </a:p>
          <a:p>
            <a:pPr marL="0" lvl="0" indent="0">
              <a:buNone/>
            </a:pPr>
            <a:endParaRPr lang="en-ZA" dirty="0"/>
          </a:p>
          <a:p>
            <a:pPr lvl="0">
              <a:buFont typeface="Wingdings" panose="05000000000000000000" pitchFamily="2" charset="2"/>
              <a:buChar char="Ø"/>
            </a:pPr>
            <a:r>
              <a:rPr lang="en-ZA" dirty="0"/>
              <a:t>Specifically determine whether the Directors acted negligently or fraudulently as envisaged by section 180 read with section 22 and section 77 of the Companies Act 71 of </a:t>
            </a:r>
            <a:r>
              <a:rPr lang="en-ZA" dirty="0" smtClean="0"/>
              <a:t>2011</a:t>
            </a:r>
          </a:p>
          <a:p>
            <a:pPr marL="0" lvl="0" indent="0">
              <a:buNone/>
            </a:pPr>
            <a:endParaRPr lang="en-ZA" dirty="0"/>
          </a:p>
          <a:p>
            <a:pPr lvl="0">
              <a:buFont typeface="Wingdings" panose="05000000000000000000" pitchFamily="2" charset="2"/>
              <a:buChar char="Ø"/>
            </a:pPr>
            <a:r>
              <a:rPr lang="en-ZA" dirty="0"/>
              <a:t>Prepare a memo to management for legal costs. As soon as legal costs are approved, appoint external legal counsel to institute the liquidation process on SARS behalf</a:t>
            </a:r>
            <a:r>
              <a:rPr lang="en-ZA" dirty="0" smtClean="0"/>
              <a:t>.</a:t>
            </a:r>
          </a:p>
          <a:p>
            <a:pPr marL="0" lvl="0" indent="0">
              <a:buNone/>
            </a:pPr>
            <a:endParaRPr lang="en-ZA" dirty="0"/>
          </a:p>
          <a:p>
            <a:pPr lvl="0">
              <a:buFont typeface="Wingdings" panose="05000000000000000000" pitchFamily="2" charset="2"/>
              <a:buChar char="Ø"/>
            </a:pPr>
            <a:r>
              <a:rPr lang="en-ZA" dirty="0"/>
              <a:t>Sent out a letter of intention to hold Directors/Shareholders personally liable</a:t>
            </a:r>
            <a:r>
              <a:rPr lang="en-ZA" dirty="0" smtClean="0"/>
              <a:t>.</a:t>
            </a:r>
          </a:p>
          <a:p>
            <a:pPr marL="0" lvl="0" indent="0">
              <a:buNone/>
            </a:pPr>
            <a:endParaRPr lang="en-ZA" dirty="0"/>
          </a:p>
          <a:p>
            <a:pPr lvl="0">
              <a:buFont typeface="Wingdings" panose="05000000000000000000" pitchFamily="2" charset="2"/>
              <a:buChar char="Ø"/>
            </a:pPr>
            <a:r>
              <a:rPr lang="en-ZA" dirty="0"/>
              <a:t>This process shall be considered as the last resort.</a:t>
            </a:r>
          </a:p>
          <a:p>
            <a:endParaRPr lang="en-ZA" dirty="0"/>
          </a:p>
        </p:txBody>
      </p:sp>
      <p:sp>
        <p:nvSpPr>
          <p:cNvPr id="4" name="Slide Number Placeholder 3"/>
          <p:cNvSpPr>
            <a:spLocks noGrp="1"/>
          </p:cNvSpPr>
          <p:nvPr>
            <p:ph type="sldNum" sz="quarter" idx="10"/>
          </p:nvPr>
        </p:nvSpPr>
        <p:spPr/>
        <p:txBody>
          <a:bodyPr/>
          <a:lstStyle/>
          <a:p>
            <a:pPr>
              <a:defRPr/>
            </a:pPr>
            <a:fld id="{56236A0D-6FF0-44A4-B06F-E01A2E072069}" type="slidenum">
              <a:rPr lang="en-GB" smtClean="0"/>
              <a:pPr>
                <a:defRPr/>
              </a:pPr>
              <a:t>10</a:t>
            </a:fld>
            <a:endParaRPr lang="en-GB" dirty="0"/>
          </a:p>
        </p:txBody>
      </p:sp>
    </p:spTree>
    <p:extLst>
      <p:ext uri="{BB962C8B-B14F-4D97-AF65-F5344CB8AC3E}">
        <p14:creationId xmlns:p14="http://schemas.microsoft.com/office/powerpoint/2010/main" val="42409166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22238" y="244020"/>
            <a:ext cx="8839200" cy="369332"/>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en-GB" sz="2400" dirty="0" smtClean="0">
                <a:solidFill>
                  <a:schemeClr val="accent3"/>
                </a:solidFill>
                <a:latin typeface="Arial" charset="0"/>
                <a:cs typeface="Arial" charset="0"/>
              </a:rPr>
              <a:t>Introduction</a:t>
            </a:r>
            <a:endParaRPr lang="en-GB" sz="2400" dirty="0">
              <a:solidFill>
                <a:schemeClr val="accent3"/>
              </a:solidFill>
              <a:latin typeface="Arial" charset="0"/>
              <a:cs typeface="Arial" charset="0"/>
            </a:endParaRPr>
          </a:p>
        </p:txBody>
      </p:sp>
      <p:sp>
        <p:nvSpPr>
          <p:cNvPr id="1007619" name="Rectangle 3"/>
          <p:cNvSpPr>
            <a:spLocks noGrp="1" noChangeArrowheads="1"/>
          </p:cNvSpPr>
          <p:nvPr>
            <p:ph type="body" idx="1"/>
          </p:nvPr>
        </p:nvSpPr>
        <p:spPr>
          <a:xfrm>
            <a:off x="210033" y="967831"/>
            <a:ext cx="8751405" cy="6001643"/>
          </a:xfrm>
          <a:noFill/>
          <a:ln w="9525">
            <a:noFill/>
            <a:miter lim="800000"/>
            <a:headEnd/>
            <a:tailEnd/>
          </a:ln>
        </p:spPr>
        <p:txBody>
          <a:bodyPr vert="horz" wrap="square" lIns="0" tIns="0" rIns="0" bIns="0" numCol="1" anchor="t" anchorCtr="0" compatLnSpc="1">
            <a:prstTxWarp prst="textNoShape">
              <a:avLst/>
            </a:prstTxWarp>
            <a:spAutoFit/>
          </a:bodyPr>
          <a:lstStyle/>
          <a:p>
            <a:pPr>
              <a:lnSpc>
                <a:spcPct val="150000"/>
              </a:lnSpc>
            </a:pPr>
            <a:r>
              <a:rPr lang="en-ZA" sz="2000" dirty="0" smtClean="0"/>
              <a:t>Company X is a clearing agent and various importers using this clearing agent are part of the scope of the project</a:t>
            </a:r>
          </a:p>
          <a:p>
            <a:pPr marL="0" indent="0">
              <a:lnSpc>
                <a:spcPct val="150000"/>
              </a:lnSpc>
              <a:buNone/>
            </a:pPr>
            <a:r>
              <a:rPr lang="en-ZA" sz="2000" dirty="0" smtClean="0"/>
              <a:t>      </a:t>
            </a:r>
            <a:r>
              <a:rPr lang="en-ZA" sz="2000" u="sng" dirty="0" smtClean="0"/>
              <a:t>To date SARS has verified the following:</a:t>
            </a:r>
          </a:p>
          <a:p>
            <a:pPr marL="0" indent="0">
              <a:lnSpc>
                <a:spcPct val="150000"/>
              </a:lnSpc>
              <a:buNone/>
            </a:pPr>
            <a:endParaRPr lang="en-ZA" sz="2000" u="sng" dirty="0" smtClean="0"/>
          </a:p>
          <a:p>
            <a:pPr>
              <a:lnSpc>
                <a:spcPct val="150000"/>
              </a:lnSpc>
            </a:pPr>
            <a:r>
              <a:rPr lang="en-ZA" sz="2000" dirty="0" smtClean="0"/>
              <a:t>Funds are transferred from RSA to an export country, on the import </a:t>
            </a:r>
            <a:r>
              <a:rPr lang="en-ZA" sz="2000" dirty="0"/>
              <a:t>of goods into South </a:t>
            </a:r>
            <a:r>
              <a:rPr lang="en-ZA" sz="2000" dirty="0" smtClean="0"/>
              <a:t>Africa</a:t>
            </a:r>
            <a:endParaRPr lang="en-ZA" sz="2000" dirty="0"/>
          </a:p>
          <a:p>
            <a:pPr>
              <a:lnSpc>
                <a:spcPct val="150000"/>
              </a:lnSpc>
            </a:pPr>
            <a:r>
              <a:rPr lang="en-ZA" sz="2000" dirty="0"/>
              <a:t>Some of the imports </a:t>
            </a:r>
            <a:r>
              <a:rPr lang="en-ZA" sz="2000" dirty="0" smtClean="0"/>
              <a:t>are:</a:t>
            </a:r>
          </a:p>
          <a:p>
            <a:pPr marL="712788" lvl="2" indent="-350838">
              <a:lnSpc>
                <a:spcPct val="150000"/>
              </a:lnSpc>
            </a:pPr>
            <a:r>
              <a:rPr lang="en-ZA" sz="2000" dirty="0" smtClean="0"/>
              <a:t>Legitimate</a:t>
            </a:r>
            <a:endParaRPr lang="en-ZA" sz="2000" dirty="0"/>
          </a:p>
          <a:p>
            <a:pPr marL="712788" lvl="2" indent="-350838">
              <a:lnSpc>
                <a:spcPct val="150000"/>
              </a:lnSpc>
            </a:pPr>
            <a:r>
              <a:rPr lang="en-ZA" sz="2000" dirty="0"/>
              <a:t>Some imports do not exist </a:t>
            </a:r>
          </a:p>
          <a:p>
            <a:pPr marL="712788" lvl="2" indent="-350838">
              <a:lnSpc>
                <a:spcPct val="150000"/>
              </a:lnSpc>
            </a:pPr>
            <a:r>
              <a:rPr lang="en-ZA" sz="2000" dirty="0" smtClean="0"/>
              <a:t>Some imports are undervalued – value declared at Customs less than forex purchased as payment for goods</a:t>
            </a:r>
            <a:endParaRPr lang="en-ZA" sz="2000" dirty="0"/>
          </a:p>
          <a:p>
            <a:pPr marL="0" lvl="1" indent="0">
              <a:lnSpc>
                <a:spcPct val="150000"/>
              </a:lnSpc>
              <a:buClrTx/>
              <a:buNone/>
            </a:pPr>
            <a:endParaRPr lang="en-ZA" sz="2000" dirty="0"/>
          </a:p>
          <a:p>
            <a:pPr>
              <a:lnSpc>
                <a:spcPct val="150000"/>
              </a:lnSpc>
            </a:pPr>
            <a:endParaRPr lang="en-GB" sz="2000" b="1" dirty="0">
              <a:effectLst>
                <a:outerShdw blurRad="38100" dist="38100" dir="2700000" algn="tl">
                  <a:srgbClr val="DDDDDD"/>
                </a:outerShdw>
              </a:effectLst>
            </a:endParaRPr>
          </a:p>
        </p:txBody>
      </p:sp>
    </p:spTree>
    <p:extLst>
      <p:ext uri="{BB962C8B-B14F-4D97-AF65-F5344CB8AC3E}">
        <p14:creationId xmlns:p14="http://schemas.microsoft.com/office/powerpoint/2010/main" val="16116964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195362"/>
            <a:ext cx="8793162" cy="307777"/>
          </a:xfrm>
        </p:spPr>
        <p:txBody>
          <a:bodyPr/>
          <a:lstStyle/>
          <a:p>
            <a:r>
              <a:rPr lang="en-GB" sz="2000" dirty="0" smtClean="0">
                <a:solidFill>
                  <a:schemeClr val="accent3"/>
                </a:solidFill>
                <a:latin typeface="Arial" charset="0"/>
                <a:cs typeface="Arial" charset="0"/>
              </a:rPr>
              <a:t>Introduction (</a:t>
            </a:r>
            <a:r>
              <a:rPr lang="en-GB" sz="2000" dirty="0" err="1" smtClean="0">
                <a:solidFill>
                  <a:schemeClr val="accent3"/>
                </a:solidFill>
                <a:latin typeface="Arial" charset="0"/>
                <a:cs typeface="Arial" charset="0"/>
              </a:rPr>
              <a:t>cont</a:t>
            </a:r>
            <a:r>
              <a:rPr lang="en-GB" sz="2000" dirty="0" smtClean="0">
                <a:solidFill>
                  <a:schemeClr val="accent3"/>
                </a:solidFill>
                <a:latin typeface="Arial" charset="0"/>
                <a:cs typeface="Arial" charset="0"/>
              </a:rPr>
              <a:t>…)</a:t>
            </a:r>
            <a:endParaRPr lang="en-ZA" dirty="0"/>
          </a:p>
        </p:txBody>
      </p:sp>
      <p:sp>
        <p:nvSpPr>
          <p:cNvPr id="3" name="Content Placeholder 2"/>
          <p:cNvSpPr>
            <a:spLocks noGrp="1"/>
          </p:cNvSpPr>
          <p:nvPr>
            <p:ph idx="1"/>
          </p:nvPr>
        </p:nvSpPr>
        <p:spPr>
          <a:xfrm>
            <a:off x="125413" y="1298575"/>
            <a:ext cx="8793162" cy="2769989"/>
          </a:xfrm>
        </p:spPr>
        <p:txBody>
          <a:bodyPr/>
          <a:lstStyle/>
          <a:p>
            <a:pPr marL="342900" lvl="1" indent="-342900">
              <a:lnSpc>
                <a:spcPct val="150000"/>
              </a:lnSpc>
              <a:buClrTx/>
            </a:pPr>
            <a:r>
              <a:rPr lang="en-ZA" sz="2000" dirty="0"/>
              <a:t>Four methods have been identified </a:t>
            </a:r>
            <a:r>
              <a:rPr lang="en-ZA" sz="2000" dirty="0" smtClean="0"/>
              <a:t>to facilitate the payment of funds offshore:  </a:t>
            </a:r>
            <a:endParaRPr lang="en-ZA" sz="2000" dirty="0"/>
          </a:p>
          <a:p>
            <a:pPr marL="712788" lvl="2" indent="-350838">
              <a:lnSpc>
                <a:spcPct val="150000"/>
              </a:lnSpc>
            </a:pPr>
            <a:r>
              <a:rPr lang="en-ZA" sz="2000" dirty="0"/>
              <a:t>Payment of false invoices </a:t>
            </a:r>
          </a:p>
          <a:p>
            <a:pPr marL="712788" lvl="2" indent="-350838">
              <a:lnSpc>
                <a:spcPct val="150000"/>
              </a:lnSpc>
            </a:pPr>
            <a:r>
              <a:rPr lang="en-ZA" sz="2000" dirty="0"/>
              <a:t>Inflating </a:t>
            </a:r>
            <a:r>
              <a:rPr lang="en-ZA" sz="2000" dirty="0" smtClean="0"/>
              <a:t>invoice values </a:t>
            </a:r>
            <a:endParaRPr lang="en-ZA" sz="2000" dirty="0"/>
          </a:p>
          <a:p>
            <a:pPr marL="712788" lvl="2" indent="-350838">
              <a:lnSpc>
                <a:spcPct val="150000"/>
              </a:lnSpc>
            </a:pPr>
            <a:r>
              <a:rPr lang="en-ZA" sz="2000" dirty="0" smtClean="0"/>
              <a:t>False invoices</a:t>
            </a:r>
            <a:endParaRPr lang="en-ZA" sz="2000" dirty="0"/>
          </a:p>
          <a:p>
            <a:pPr marL="712788" lvl="2" indent="-350838">
              <a:lnSpc>
                <a:spcPct val="150000"/>
              </a:lnSpc>
            </a:pPr>
            <a:r>
              <a:rPr lang="en-ZA" sz="2000" dirty="0" smtClean="0"/>
              <a:t>Payment </a:t>
            </a:r>
            <a:r>
              <a:rPr lang="en-ZA" sz="2000" dirty="0"/>
              <a:t>of removal in transit shipments</a:t>
            </a:r>
            <a:endParaRPr lang="en-ZA" dirty="0"/>
          </a:p>
        </p:txBody>
      </p:sp>
      <p:sp>
        <p:nvSpPr>
          <p:cNvPr id="4" name="Slide Number Placeholder 3"/>
          <p:cNvSpPr>
            <a:spLocks noGrp="1"/>
          </p:cNvSpPr>
          <p:nvPr>
            <p:ph type="sldNum" sz="quarter" idx="10"/>
          </p:nvPr>
        </p:nvSpPr>
        <p:spPr/>
        <p:txBody>
          <a:bodyPr/>
          <a:lstStyle/>
          <a:p>
            <a:pPr>
              <a:defRPr/>
            </a:pPr>
            <a:fld id="{56236A0D-6FF0-44A4-B06F-E01A2E072069}" type="slidenum">
              <a:rPr lang="en-GB" smtClean="0"/>
              <a:pPr>
                <a:defRPr/>
              </a:pPr>
              <a:t>2</a:t>
            </a:fld>
            <a:endParaRPr lang="en-GB" dirty="0"/>
          </a:p>
        </p:txBody>
      </p:sp>
    </p:spTree>
    <p:extLst>
      <p:ext uri="{BB962C8B-B14F-4D97-AF65-F5344CB8AC3E}">
        <p14:creationId xmlns:p14="http://schemas.microsoft.com/office/powerpoint/2010/main" val="177384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22238" y="244020"/>
            <a:ext cx="8839200" cy="369332"/>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en-GB" sz="2400" dirty="0" smtClean="0">
                <a:solidFill>
                  <a:schemeClr val="accent3"/>
                </a:solidFill>
                <a:latin typeface="Arial" charset="0"/>
                <a:cs typeface="Arial" charset="0"/>
              </a:rPr>
              <a:t>Methodology – 4 examples </a:t>
            </a:r>
            <a:endParaRPr lang="en-GB" sz="2400" dirty="0">
              <a:solidFill>
                <a:schemeClr val="accent3"/>
              </a:solidFill>
              <a:latin typeface="Arial" charset="0"/>
              <a:cs typeface="Arial" charset="0"/>
            </a:endParaRPr>
          </a:p>
        </p:txBody>
      </p:sp>
      <p:sp>
        <p:nvSpPr>
          <p:cNvPr id="1007619" name="Rectangle 3"/>
          <p:cNvSpPr>
            <a:spLocks noGrp="1" noChangeArrowheads="1"/>
          </p:cNvSpPr>
          <p:nvPr>
            <p:ph type="body" idx="1"/>
          </p:nvPr>
        </p:nvSpPr>
        <p:spPr>
          <a:xfrm>
            <a:off x="233917" y="872139"/>
            <a:ext cx="8727522" cy="6270947"/>
          </a:xfrm>
          <a:noFill/>
          <a:ln w="9525">
            <a:noFill/>
            <a:miter lim="800000"/>
            <a:headEnd/>
            <a:tailEnd/>
          </a:ln>
        </p:spPr>
        <p:txBody>
          <a:bodyPr vert="horz" wrap="square" lIns="0" tIns="0" rIns="0" bIns="0" numCol="1" anchor="t" anchorCtr="0" compatLnSpc="1">
            <a:prstTxWarp prst="textNoShape">
              <a:avLst/>
            </a:prstTxWarp>
            <a:spAutoFit/>
          </a:bodyPr>
          <a:lstStyle/>
          <a:p>
            <a:pPr marL="361950" indent="-361950">
              <a:lnSpc>
                <a:spcPct val="150000"/>
              </a:lnSpc>
              <a:buNone/>
            </a:pPr>
            <a:r>
              <a:rPr lang="en-ZA" sz="2000" b="1" dirty="0" smtClean="0"/>
              <a:t>1.	False </a:t>
            </a:r>
            <a:r>
              <a:rPr lang="en-ZA" sz="2000" b="1" dirty="0"/>
              <a:t>invoices </a:t>
            </a:r>
          </a:p>
          <a:p>
            <a:pPr marL="635000" lvl="4" indent="-273050">
              <a:lnSpc>
                <a:spcPct val="150000"/>
              </a:lnSpc>
              <a:buSzPct val="120000"/>
            </a:pPr>
            <a:r>
              <a:rPr lang="en-ZA" sz="1850" dirty="0"/>
              <a:t>Importer imports goods for </a:t>
            </a:r>
            <a:r>
              <a:rPr lang="en-ZA" sz="1850" dirty="0" smtClean="0"/>
              <a:t>US$5,000 </a:t>
            </a:r>
            <a:r>
              <a:rPr lang="en-ZA" sz="1850" dirty="0"/>
              <a:t>and uses invoice to declare to </a:t>
            </a:r>
            <a:r>
              <a:rPr lang="en-ZA" sz="1850" dirty="0" smtClean="0"/>
              <a:t>Customs</a:t>
            </a:r>
            <a:endParaRPr lang="en-ZA" sz="1850" dirty="0"/>
          </a:p>
          <a:p>
            <a:pPr marL="635000" lvl="4" indent="-273050">
              <a:lnSpc>
                <a:spcPct val="150000"/>
              </a:lnSpc>
              <a:buSzPct val="120000"/>
            </a:pPr>
            <a:r>
              <a:rPr lang="en-ZA" sz="1850" dirty="0"/>
              <a:t>Payment is made at the bank for the value of </a:t>
            </a:r>
            <a:r>
              <a:rPr lang="en-ZA" sz="1850" dirty="0" smtClean="0"/>
              <a:t>US$5,000</a:t>
            </a:r>
            <a:endParaRPr lang="en-ZA" sz="1850" dirty="0"/>
          </a:p>
          <a:p>
            <a:pPr marL="635000" lvl="4" indent="-273050">
              <a:lnSpc>
                <a:spcPct val="150000"/>
              </a:lnSpc>
              <a:buSzPct val="120000"/>
            </a:pPr>
            <a:r>
              <a:rPr lang="en-ZA" sz="1850" dirty="0"/>
              <a:t>A different entity then uses the same invoice and makes another payment which is not declared to customs</a:t>
            </a:r>
          </a:p>
          <a:p>
            <a:pPr marL="635000" lvl="4" indent="-273050">
              <a:lnSpc>
                <a:spcPct val="150000"/>
              </a:lnSpc>
              <a:buSzPct val="120000"/>
            </a:pPr>
            <a:r>
              <a:rPr lang="en-ZA" sz="1850" dirty="0"/>
              <a:t>This impacts on VAT and Customs duty paid (only for the first shipment)</a:t>
            </a:r>
          </a:p>
          <a:p>
            <a:pPr marL="361950" lvl="2" indent="-361950">
              <a:lnSpc>
                <a:spcPct val="150000"/>
              </a:lnSpc>
              <a:buSzPct val="120000"/>
              <a:buNone/>
            </a:pPr>
            <a:endParaRPr lang="en-GB" sz="2000" b="1" dirty="0" smtClean="0">
              <a:ea typeface="+mn-ea"/>
              <a:cs typeface="+mn-cs"/>
            </a:endParaRPr>
          </a:p>
          <a:p>
            <a:pPr marL="361950" lvl="2" indent="-361950">
              <a:lnSpc>
                <a:spcPct val="150000"/>
              </a:lnSpc>
              <a:buSzPct val="120000"/>
              <a:buNone/>
            </a:pPr>
            <a:r>
              <a:rPr lang="en-GB" sz="2000" b="1" dirty="0" smtClean="0">
                <a:ea typeface="+mn-ea"/>
                <a:cs typeface="+mn-cs"/>
              </a:rPr>
              <a:t>2.	Inflating </a:t>
            </a:r>
            <a:r>
              <a:rPr lang="en-GB" sz="2000" b="1" dirty="0">
                <a:ea typeface="+mn-ea"/>
                <a:cs typeface="+mn-cs"/>
              </a:rPr>
              <a:t>invoice values</a:t>
            </a:r>
          </a:p>
          <a:p>
            <a:pPr marL="635000" lvl="4" indent="-273050">
              <a:lnSpc>
                <a:spcPct val="150000"/>
              </a:lnSpc>
              <a:buSzPct val="120000"/>
            </a:pPr>
            <a:r>
              <a:rPr lang="en-ZA" sz="1850" dirty="0"/>
              <a:t>Importer imports goods for </a:t>
            </a:r>
            <a:r>
              <a:rPr lang="en-ZA" sz="1850" dirty="0" smtClean="0"/>
              <a:t>US$5,000</a:t>
            </a:r>
            <a:endParaRPr lang="en-ZA" sz="1850" dirty="0"/>
          </a:p>
          <a:p>
            <a:pPr marL="635000" lvl="4" indent="-273050">
              <a:lnSpc>
                <a:spcPct val="150000"/>
              </a:lnSpc>
              <a:buSzPct val="120000"/>
            </a:pPr>
            <a:r>
              <a:rPr lang="en-ZA" sz="1850" dirty="0"/>
              <a:t>Invoice is used at customs</a:t>
            </a:r>
          </a:p>
          <a:p>
            <a:pPr marL="635000" lvl="4" indent="-273050">
              <a:lnSpc>
                <a:spcPct val="150000"/>
              </a:lnSpc>
              <a:buSzPct val="120000"/>
            </a:pPr>
            <a:r>
              <a:rPr lang="en-ZA" sz="1850" dirty="0"/>
              <a:t>Invoice at the bank is however inflated to </a:t>
            </a:r>
            <a:r>
              <a:rPr lang="en-ZA" sz="1850" dirty="0" smtClean="0"/>
              <a:t>US$200,000</a:t>
            </a:r>
            <a:endParaRPr lang="en-ZA" sz="1850" dirty="0"/>
          </a:p>
          <a:p>
            <a:pPr marL="635000" lvl="4" indent="-273050">
              <a:lnSpc>
                <a:spcPct val="150000"/>
              </a:lnSpc>
              <a:buSzPct val="120000"/>
            </a:pPr>
            <a:r>
              <a:rPr lang="en-ZA" sz="1850" dirty="0"/>
              <a:t>Bill of entry and lading is then altered to reflect </a:t>
            </a:r>
            <a:r>
              <a:rPr lang="en-ZA" sz="1850" dirty="0" smtClean="0"/>
              <a:t>US$200,000</a:t>
            </a:r>
            <a:endParaRPr lang="en-ZA" sz="1850" dirty="0"/>
          </a:p>
          <a:p>
            <a:pPr marL="635000" lvl="4" indent="-273050">
              <a:lnSpc>
                <a:spcPct val="150000"/>
              </a:lnSpc>
              <a:buSzPct val="120000"/>
            </a:pPr>
            <a:r>
              <a:rPr lang="en-ZA" sz="1850" dirty="0" smtClean="0"/>
              <a:t>Exchange control </a:t>
            </a:r>
            <a:r>
              <a:rPr lang="en-ZA" sz="1850" dirty="0"/>
              <a:t>violation</a:t>
            </a:r>
          </a:p>
          <a:p>
            <a:pPr marL="149225" lvl="2" indent="0">
              <a:buNone/>
            </a:pPr>
            <a:endParaRPr lang="en-ZA" sz="2000" dirty="0" smtClean="0"/>
          </a:p>
          <a:p>
            <a:pPr lvl="1"/>
            <a:endParaRPr lang="en-GB" sz="2000" b="1" dirty="0">
              <a:effectLst>
                <a:outerShdw blurRad="38100" dist="38100" dir="2700000" algn="tl">
                  <a:srgbClr val="DDDDDD"/>
                </a:outerShdw>
              </a:effectLst>
            </a:endParaRPr>
          </a:p>
        </p:txBody>
      </p:sp>
    </p:spTree>
    <p:extLst>
      <p:ext uri="{BB962C8B-B14F-4D97-AF65-F5344CB8AC3E}">
        <p14:creationId xmlns:p14="http://schemas.microsoft.com/office/powerpoint/2010/main" val="37831512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22238" y="244020"/>
            <a:ext cx="8839200" cy="369332"/>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en-GB" sz="2400" dirty="0">
                <a:solidFill>
                  <a:schemeClr val="accent3"/>
                </a:solidFill>
                <a:latin typeface="Arial" charset="0"/>
                <a:cs typeface="Arial" charset="0"/>
              </a:rPr>
              <a:t>Methodology – </a:t>
            </a:r>
            <a:r>
              <a:rPr lang="en-GB" sz="2400" dirty="0" smtClean="0">
                <a:solidFill>
                  <a:schemeClr val="accent3"/>
                </a:solidFill>
                <a:latin typeface="Arial" charset="0"/>
                <a:cs typeface="Arial" charset="0"/>
              </a:rPr>
              <a:t>4 </a:t>
            </a:r>
            <a:r>
              <a:rPr lang="en-GB" sz="2400" dirty="0">
                <a:solidFill>
                  <a:schemeClr val="accent3"/>
                </a:solidFill>
                <a:latin typeface="Arial" charset="0"/>
                <a:cs typeface="Arial" charset="0"/>
              </a:rPr>
              <a:t>examples </a:t>
            </a:r>
          </a:p>
        </p:txBody>
      </p:sp>
      <p:sp>
        <p:nvSpPr>
          <p:cNvPr id="1007619" name="Rectangle 3"/>
          <p:cNvSpPr>
            <a:spLocks noGrp="1" noChangeArrowheads="1"/>
          </p:cNvSpPr>
          <p:nvPr>
            <p:ph type="body" idx="1"/>
          </p:nvPr>
        </p:nvSpPr>
        <p:spPr>
          <a:xfrm>
            <a:off x="199401" y="840241"/>
            <a:ext cx="8529171" cy="8082982"/>
          </a:xfrm>
          <a:noFill/>
          <a:ln w="9525">
            <a:noFill/>
            <a:miter lim="800000"/>
            <a:headEnd/>
            <a:tailEnd/>
          </a:ln>
        </p:spPr>
        <p:txBody>
          <a:bodyPr vert="horz" wrap="square" lIns="0" tIns="0" rIns="0" bIns="0" numCol="1" anchor="t" anchorCtr="0" compatLnSpc="1">
            <a:prstTxWarp prst="textNoShape">
              <a:avLst/>
            </a:prstTxWarp>
            <a:spAutoFit/>
          </a:bodyPr>
          <a:lstStyle/>
          <a:p>
            <a:pPr marL="361950" lvl="0" indent="-361950">
              <a:buNone/>
            </a:pPr>
            <a:r>
              <a:rPr lang="en-GB" sz="2000" b="1" dirty="0" smtClean="0">
                <a:latin typeface="Arial" charset="0"/>
                <a:cs typeface="Arial" charset="0"/>
              </a:rPr>
              <a:t>3.	Payment </a:t>
            </a:r>
            <a:r>
              <a:rPr lang="en-GB" sz="2000" b="1" dirty="0">
                <a:latin typeface="Arial" charset="0"/>
                <a:cs typeface="Arial" charset="0"/>
              </a:rPr>
              <a:t>of False </a:t>
            </a:r>
            <a:r>
              <a:rPr lang="en-GB" sz="2000" b="1" dirty="0" smtClean="0">
                <a:latin typeface="Arial" charset="0"/>
                <a:cs typeface="Arial" charset="0"/>
              </a:rPr>
              <a:t>Invoices</a:t>
            </a:r>
          </a:p>
          <a:p>
            <a:pPr marL="635000" lvl="4" indent="-273050">
              <a:lnSpc>
                <a:spcPct val="150000"/>
              </a:lnSpc>
              <a:buSzPct val="120000"/>
            </a:pPr>
            <a:r>
              <a:rPr lang="en-ZA" sz="1850" dirty="0" smtClean="0"/>
              <a:t>The </a:t>
            </a:r>
            <a:r>
              <a:rPr lang="en-ZA" sz="1850" dirty="0"/>
              <a:t>invoice and release notification data will correspond</a:t>
            </a:r>
          </a:p>
          <a:p>
            <a:pPr marL="635000" lvl="4" indent="-273050">
              <a:lnSpc>
                <a:spcPct val="150000"/>
              </a:lnSpc>
              <a:buSzPct val="120000"/>
            </a:pPr>
            <a:r>
              <a:rPr lang="en-ZA" sz="1850" dirty="0"/>
              <a:t>Bank will approve transfer of funds to beneficiary.</a:t>
            </a:r>
          </a:p>
          <a:p>
            <a:pPr marL="635000" lvl="4" indent="-273050">
              <a:lnSpc>
                <a:spcPct val="150000"/>
              </a:lnSpc>
              <a:buSzPct val="120000"/>
            </a:pPr>
            <a:r>
              <a:rPr lang="en-ZA" sz="1850" dirty="0"/>
              <a:t>Customs will find that the transactions never existed</a:t>
            </a:r>
          </a:p>
          <a:p>
            <a:pPr marL="635000" lvl="4" indent="-273050">
              <a:lnSpc>
                <a:spcPct val="150000"/>
              </a:lnSpc>
              <a:buSzPct val="120000"/>
            </a:pPr>
            <a:r>
              <a:rPr lang="en-ZA" sz="1850" dirty="0"/>
              <a:t>Goods were never imported</a:t>
            </a:r>
          </a:p>
          <a:p>
            <a:pPr marL="635000" lvl="4" indent="-273050">
              <a:lnSpc>
                <a:spcPct val="150000"/>
              </a:lnSpc>
              <a:buSzPct val="120000"/>
            </a:pPr>
            <a:r>
              <a:rPr lang="en-ZA" sz="1850" dirty="0"/>
              <a:t>Money was paid for </a:t>
            </a:r>
            <a:r>
              <a:rPr lang="en-ZA" sz="1850" dirty="0" smtClean="0"/>
              <a:t>nothing</a:t>
            </a:r>
            <a:endParaRPr lang="en-GB" sz="1850" dirty="0"/>
          </a:p>
          <a:p>
            <a:pPr lvl="0"/>
            <a:endParaRPr lang="en-GB" sz="2000" dirty="0">
              <a:latin typeface="Arial" charset="0"/>
              <a:cs typeface="Arial" charset="0"/>
            </a:endParaRPr>
          </a:p>
          <a:p>
            <a:pPr marL="361950" lvl="0" indent="-361950">
              <a:buNone/>
            </a:pPr>
            <a:r>
              <a:rPr lang="en-GB" sz="2000" b="1" dirty="0" smtClean="0">
                <a:latin typeface="Arial" charset="0"/>
                <a:cs typeface="Arial" charset="0"/>
              </a:rPr>
              <a:t>4.	Payment </a:t>
            </a:r>
            <a:r>
              <a:rPr lang="en-GB" sz="2000" b="1" dirty="0">
                <a:latin typeface="Arial" charset="0"/>
                <a:cs typeface="Arial" charset="0"/>
              </a:rPr>
              <a:t>of Removal in Transit </a:t>
            </a:r>
            <a:r>
              <a:rPr lang="en-GB" sz="2000" b="1" dirty="0" smtClean="0">
                <a:latin typeface="Arial" charset="0"/>
                <a:cs typeface="Arial" charset="0"/>
              </a:rPr>
              <a:t>Shipments</a:t>
            </a:r>
          </a:p>
          <a:p>
            <a:pPr marL="635000" lvl="4" indent="-273050">
              <a:lnSpc>
                <a:spcPct val="150000"/>
              </a:lnSpc>
              <a:buSzPct val="120000"/>
            </a:pPr>
            <a:r>
              <a:rPr lang="en-ZA" sz="1850" dirty="0"/>
              <a:t>Goods need to move via South Africa.</a:t>
            </a:r>
          </a:p>
          <a:p>
            <a:pPr marL="635000" lvl="4" indent="-273050">
              <a:lnSpc>
                <a:spcPct val="150000"/>
              </a:lnSpc>
              <a:buSzPct val="120000"/>
            </a:pPr>
            <a:r>
              <a:rPr lang="en-ZA" sz="1850" dirty="0"/>
              <a:t>Appoint a clearing agent to facilitate transport of goods to destination</a:t>
            </a:r>
          </a:p>
          <a:p>
            <a:pPr marL="635000" lvl="4" indent="-273050">
              <a:lnSpc>
                <a:spcPct val="150000"/>
              </a:lnSpc>
              <a:buSzPct val="120000"/>
            </a:pPr>
            <a:r>
              <a:rPr lang="en-ZA" sz="1850" dirty="0"/>
              <a:t>Clearing agent go to bank with invoice, bill of entry, bill of </a:t>
            </a:r>
            <a:r>
              <a:rPr lang="en-ZA" sz="1850" dirty="0" smtClean="0"/>
              <a:t>lading</a:t>
            </a:r>
            <a:endParaRPr lang="en-ZA" sz="1850" dirty="0"/>
          </a:p>
          <a:p>
            <a:pPr marL="635000" lvl="4" indent="-273050">
              <a:lnSpc>
                <a:spcPct val="150000"/>
              </a:lnSpc>
              <a:buSzPct val="120000"/>
            </a:pPr>
            <a:r>
              <a:rPr lang="en-ZA" sz="1850" dirty="0"/>
              <a:t>They will change the documents indicating that the goods are destined for South </a:t>
            </a:r>
            <a:r>
              <a:rPr lang="en-ZA" sz="1850" dirty="0" smtClean="0"/>
              <a:t>Africa</a:t>
            </a:r>
            <a:endParaRPr lang="en-ZA" sz="1850" dirty="0"/>
          </a:p>
          <a:p>
            <a:pPr marL="635000" lvl="4" indent="-273050">
              <a:lnSpc>
                <a:spcPct val="150000"/>
              </a:lnSpc>
              <a:buSzPct val="120000"/>
            </a:pPr>
            <a:r>
              <a:rPr lang="en-ZA" sz="1850" dirty="0"/>
              <a:t>Invoice will be inflated to facilitate capital</a:t>
            </a:r>
          </a:p>
          <a:p>
            <a:pPr marL="149225" lvl="2" indent="0">
              <a:buNone/>
            </a:pPr>
            <a:endParaRPr lang="en-GB" sz="2000" b="1" dirty="0">
              <a:effectLst>
                <a:outerShdw blurRad="38100" dist="38100" dir="2700000" algn="tl">
                  <a:srgbClr val="DDDDDD"/>
                </a:outerShdw>
              </a:effectLst>
            </a:endParaRPr>
          </a:p>
          <a:p>
            <a:pPr lvl="0"/>
            <a:endParaRPr lang="en-GB" sz="2000" dirty="0" smtClean="0">
              <a:latin typeface="Arial" charset="0"/>
              <a:cs typeface="Arial" charset="0"/>
            </a:endParaRPr>
          </a:p>
          <a:p>
            <a:pPr lvl="0"/>
            <a:endParaRPr lang="en-GB" sz="2000" dirty="0">
              <a:latin typeface="Arial" charset="0"/>
              <a:cs typeface="Arial" charset="0"/>
            </a:endParaRPr>
          </a:p>
          <a:p>
            <a:pPr lvl="0"/>
            <a:endParaRPr lang="en-GB" sz="2000" dirty="0" smtClean="0">
              <a:latin typeface="Arial" charset="0"/>
              <a:cs typeface="Arial" charset="0"/>
            </a:endParaRPr>
          </a:p>
          <a:p>
            <a:pPr lvl="0"/>
            <a:endParaRPr lang="en-GB" sz="2000" dirty="0" smtClean="0">
              <a:latin typeface="Arial" charset="0"/>
              <a:cs typeface="Arial" charset="0"/>
            </a:endParaRPr>
          </a:p>
          <a:p>
            <a:pPr lvl="0"/>
            <a:endParaRPr lang="en-GB" sz="2000" dirty="0">
              <a:latin typeface="Arial" charset="0"/>
              <a:cs typeface="Arial" charset="0"/>
            </a:endParaRPr>
          </a:p>
          <a:p>
            <a:pPr lvl="0"/>
            <a:endParaRPr lang="en-GB" sz="2000" dirty="0" smtClean="0">
              <a:latin typeface="Arial" charset="0"/>
              <a:cs typeface="Arial" charset="0"/>
            </a:endParaRPr>
          </a:p>
          <a:p>
            <a:pPr lvl="0"/>
            <a:endParaRPr lang="en-GB" sz="2000" b="1" dirty="0">
              <a:effectLst>
                <a:outerShdw blurRad="38100" dist="38100" dir="2700000" algn="tl">
                  <a:srgbClr val="DDDDDD"/>
                </a:outerShdw>
              </a:effectLst>
            </a:endParaRPr>
          </a:p>
        </p:txBody>
      </p:sp>
    </p:spTree>
    <p:extLst>
      <p:ext uri="{BB962C8B-B14F-4D97-AF65-F5344CB8AC3E}">
        <p14:creationId xmlns:p14="http://schemas.microsoft.com/office/powerpoint/2010/main" val="11117833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122238" y="164585"/>
            <a:ext cx="8793162" cy="369332"/>
          </a:xfrm>
        </p:spPr>
        <p:txBody>
          <a:bodyPr/>
          <a:lstStyle/>
          <a:p>
            <a:r>
              <a:rPr lang="en-ZA" altLang="en-US" sz="2400" dirty="0" smtClean="0">
                <a:solidFill>
                  <a:schemeClr val="accent3"/>
                </a:solidFill>
              </a:rPr>
              <a:t>Case Study: Description of business entity </a:t>
            </a:r>
          </a:p>
        </p:txBody>
      </p:sp>
      <p:sp>
        <p:nvSpPr>
          <p:cNvPr id="3" name="Content Placeholder 2"/>
          <p:cNvSpPr>
            <a:spLocks noGrp="1"/>
          </p:cNvSpPr>
          <p:nvPr>
            <p:ph idx="1"/>
          </p:nvPr>
        </p:nvSpPr>
        <p:spPr>
          <a:xfrm>
            <a:off x="264222" y="928080"/>
            <a:ext cx="8398237" cy="5124480"/>
          </a:xfrm>
        </p:spPr>
        <p:txBody>
          <a:bodyPr/>
          <a:lstStyle/>
          <a:p>
            <a:pPr>
              <a:lnSpc>
                <a:spcPct val="150000"/>
              </a:lnSpc>
              <a:defRPr/>
            </a:pPr>
            <a:r>
              <a:rPr lang="en-ZA" sz="1850" dirty="0"/>
              <a:t>Company </a:t>
            </a:r>
            <a:r>
              <a:rPr lang="en-ZA" sz="1850" dirty="0" smtClean="0"/>
              <a:t>X is a </a:t>
            </a:r>
            <a:r>
              <a:rPr lang="en-ZA" sz="1850" dirty="0"/>
              <a:t>clearing </a:t>
            </a:r>
            <a:r>
              <a:rPr lang="en-ZA" sz="1850" dirty="0" smtClean="0"/>
              <a:t>agent/importer/courier</a:t>
            </a:r>
          </a:p>
          <a:p>
            <a:pPr marL="0" indent="0">
              <a:lnSpc>
                <a:spcPct val="150000"/>
              </a:lnSpc>
              <a:buNone/>
              <a:defRPr/>
            </a:pPr>
            <a:endParaRPr lang="en-ZA" sz="1850" dirty="0" smtClean="0"/>
          </a:p>
          <a:p>
            <a:pPr>
              <a:lnSpc>
                <a:spcPct val="150000"/>
              </a:lnSpc>
              <a:defRPr/>
            </a:pPr>
            <a:r>
              <a:rPr lang="en-ZA" sz="1850" dirty="0" smtClean="0"/>
              <a:t>Company X  - is utilising fronting </a:t>
            </a:r>
            <a:r>
              <a:rPr lang="en-ZA" sz="1850" dirty="0"/>
              <a:t>companies (</a:t>
            </a:r>
            <a:r>
              <a:rPr lang="en-ZA" sz="1850" dirty="0" smtClean="0"/>
              <a:t>Special purpose vehicles – </a:t>
            </a:r>
          </a:p>
          <a:p>
            <a:pPr marL="361950" indent="-361950">
              <a:lnSpc>
                <a:spcPct val="150000"/>
              </a:lnSpc>
              <a:buNone/>
              <a:defRPr/>
            </a:pPr>
            <a:r>
              <a:rPr lang="en-ZA" sz="1850" dirty="0"/>
              <a:t>	</a:t>
            </a:r>
            <a:r>
              <a:rPr lang="en-ZA" sz="1850" dirty="0" smtClean="0"/>
              <a:t>SPV ‘s) to </a:t>
            </a:r>
            <a:r>
              <a:rPr lang="en-ZA" sz="1850" dirty="0"/>
              <a:t>inflate forex </a:t>
            </a:r>
            <a:r>
              <a:rPr lang="en-ZA" sz="1850" dirty="0" smtClean="0"/>
              <a:t>purchases through:</a:t>
            </a:r>
            <a:endParaRPr lang="en-ZA" sz="1850" dirty="0"/>
          </a:p>
          <a:p>
            <a:pPr marL="635000" lvl="4" indent="-273050">
              <a:lnSpc>
                <a:spcPct val="150000"/>
              </a:lnSpc>
              <a:buSzPct val="120000"/>
              <a:defRPr/>
            </a:pPr>
            <a:r>
              <a:rPr lang="en-ZA" sz="1850" dirty="0" smtClean="0"/>
              <a:t>paying </a:t>
            </a:r>
            <a:r>
              <a:rPr lang="en-ZA" sz="1850" dirty="0"/>
              <a:t>imports that were originally undervalued when cleared by </a:t>
            </a:r>
            <a:r>
              <a:rPr lang="en-ZA" sz="1850" dirty="0" smtClean="0"/>
              <a:t>Customs </a:t>
            </a:r>
            <a:r>
              <a:rPr lang="en-ZA" sz="1850" dirty="0"/>
              <a:t>or</a:t>
            </a:r>
          </a:p>
          <a:p>
            <a:pPr marL="635000" lvl="4" indent="-273050">
              <a:lnSpc>
                <a:spcPct val="150000"/>
              </a:lnSpc>
              <a:buSzPct val="120000"/>
              <a:defRPr/>
            </a:pPr>
            <a:r>
              <a:rPr lang="en-ZA" sz="1850" dirty="0"/>
              <a:t>export money outside </a:t>
            </a:r>
            <a:r>
              <a:rPr lang="en-ZA" sz="1850" dirty="0" smtClean="0"/>
              <a:t>RSA </a:t>
            </a:r>
            <a:r>
              <a:rPr lang="en-ZA" sz="1850" dirty="0"/>
              <a:t>via fraudulent declaration of imports to various banking </a:t>
            </a:r>
            <a:r>
              <a:rPr lang="en-ZA" sz="1850" dirty="0" smtClean="0"/>
              <a:t>institutions</a:t>
            </a:r>
          </a:p>
          <a:p>
            <a:pPr marL="635000" lvl="4" indent="-273050">
              <a:lnSpc>
                <a:spcPct val="150000"/>
              </a:lnSpc>
              <a:buSzPct val="120000"/>
              <a:defRPr/>
            </a:pPr>
            <a:endParaRPr lang="en-ZA" sz="1850" dirty="0"/>
          </a:p>
          <a:p>
            <a:pPr marL="482600" lvl="3" indent="-273050">
              <a:lnSpc>
                <a:spcPct val="150000"/>
              </a:lnSpc>
              <a:buSzPct val="120000"/>
              <a:defRPr/>
            </a:pPr>
            <a:r>
              <a:rPr lang="en-ZA" sz="1850" dirty="0" smtClean="0"/>
              <a:t>SARS believes that the sole director of company X is using the identities of various employees in Company X to register companies as importers. Most of these companies import textiles.   </a:t>
            </a:r>
            <a:endParaRPr lang="en-ZA" sz="1850" dirty="0"/>
          </a:p>
        </p:txBody>
      </p:sp>
    </p:spTree>
    <p:extLst>
      <p:ext uri="{BB962C8B-B14F-4D97-AF65-F5344CB8AC3E}">
        <p14:creationId xmlns:p14="http://schemas.microsoft.com/office/powerpoint/2010/main" val="21790328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203057"/>
            <a:ext cx="8793162" cy="292388"/>
          </a:xfrm>
        </p:spPr>
        <p:txBody>
          <a:bodyPr/>
          <a:lstStyle/>
          <a:p>
            <a:r>
              <a:rPr lang="en-US" dirty="0" smtClean="0"/>
              <a:t>Project Plan</a:t>
            </a:r>
            <a:endParaRPr lang="en-ZA" dirty="0"/>
          </a:p>
        </p:txBody>
      </p:sp>
      <p:sp>
        <p:nvSpPr>
          <p:cNvPr id="3" name="Content Placeholder 2"/>
          <p:cNvSpPr>
            <a:spLocks noGrp="1"/>
          </p:cNvSpPr>
          <p:nvPr>
            <p:ph idx="1"/>
          </p:nvPr>
        </p:nvSpPr>
        <p:spPr>
          <a:xfrm>
            <a:off x="125413" y="1298575"/>
            <a:ext cx="8793162" cy="4685898"/>
          </a:xfrm>
        </p:spPr>
        <p:txBody>
          <a:bodyPr/>
          <a:lstStyle/>
          <a:p>
            <a:pPr marL="0" indent="0">
              <a:buNone/>
            </a:pPr>
            <a:r>
              <a:rPr lang="en-US" sz="2000" dirty="0" smtClean="0"/>
              <a:t>You are required to draft a project plan addressing the following criteria (in a presentation format – </a:t>
            </a:r>
            <a:r>
              <a:rPr lang="en-US" sz="2000" b="1" dirty="0" smtClean="0">
                <a:solidFill>
                  <a:srgbClr val="FF0000"/>
                </a:solidFill>
              </a:rPr>
              <a:t>no more than 10 slides with the detailed project plan in the handout</a:t>
            </a:r>
            <a:r>
              <a:rPr lang="en-US" sz="2000" dirty="0" smtClean="0"/>
              <a:t>)</a:t>
            </a:r>
          </a:p>
          <a:p>
            <a:pPr marL="0" indent="0">
              <a:buNone/>
            </a:pPr>
            <a:endParaRPr lang="en-US" sz="2000" dirty="0"/>
          </a:p>
          <a:p>
            <a:pPr marL="0" indent="0">
              <a:buNone/>
            </a:pPr>
            <a:endParaRPr lang="en-US" sz="2000" dirty="0" smtClean="0"/>
          </a:p>
          <a:p>
            <a:r>
              <a:rPr lang="en-US" sz="2000" dirty="0" smtClean="0"/>
              <a:t>The project plan must include the following:</a:t>
            </a:r>
          </a:p>
          <a:p>
            <a:pPr lvl="3"/>
            <a:r>
              <a:rPr lang="en-US" sz="2000" dirty="0" smtClean="0"/>
              <a:t>Objectives</a:t>
            </a:r>
          </a:p>
          <a:p>
            <a:pPr lvl="3"/>
            <a:r>
              <a:rPr lang="en-US" sz="2000" dirty="0" smtClean="0"/>
              <a:t>Scope</a:t>
            </a:r>
          </a:p>
          <a:p>
            <a:pPr lvl="3"/>
            <a:r>
              <a:rPr lang="en-US" sz="2000" dirty="0" smtClean="0"/>
              <a:t>Key milestones (list 3 relating to the forensic investigation</a:t>
            </a:r>
            <a:r>
              <a:rPr lang="en-US" sz="1850" dirty="0" smtClean="0"/>
              <a:t>). </a:t>
            </a:r>
          </a:p>
          <a:p>
            <a:pPr marL="303212" lvl="3" indent="0">
              <a:buNone/>
            </a:pPr>
            <a:endParaRPr lang="en-US" sz="1850" dirty="0" smtClean="0"/>
          </a:p>
          <a:p>
            <a:pPr marL="0" indent="0">
              <a:buNone/>
            </a:pPr>
            <a:endParaRPr lang="en-US" dirty="0" smtClean="0"/>
          </a:p>
          <a:p>
            <a:pPr marL="0" indent="0">
              <a:buNone/>
            </a:pPr>
            <a:endParaRPr lang="en-US" sz="1850" dirty="0" smtClean="0"/>
          </a:p>
          <a:p>
            <a:pPr marL="457200" indent="-457200">
              <a:buAutoNum type="arabicPeriod" startAt="2"/>
            </a:pPr>
            <a:endParaRPr lang="en-US" sz="1850" dirty="0" smtClean="0"/>
          </a:p>
          <a:p>
            <a:pPr marL="457200" indent="-457200">
              <a:buAutoNum type="arabicPeriod" startAt="2"/>
            </a:pPr>
            <a:endParaRPr lang="en-US" sz="1850" dirty="0" smtClean="0"/>
          </a:p>
          <a:p>
            <a:pPr marL="0" indent="0">
              <a:buNone/>
            </a:pPr>
            <a:endParaRPr lang="en-US" sz="1850" dirty="0"/>
          </a:p>
          <a:p>
            <a:endParaRPr lang="en-ZA" dirty="0"/>
          </a:p>
        </p:txBody>
      </p:sp>
      <p:sp>
        <p:nvSpPr>
          <p:cNvPr id="4" name="Slide Number Placeholder 3"/>
          <p:cNvSpPr>
            <a:spLocks noGrp="1"/>
          </p:cNvSpPr>
          <p:nvPr>
            <p:ph type="sldNum" sz="quarter" idx="10"/>
          </p:nvPr>
        </p:nvSpPr>
        <p:spPr/>
        <p:txBody>
          <a:bodyPr/>
          <a:lstStyle/>
          <a:p>
            <a:pPr>
              <a:defRPr/>
            </a:pPr>
            <a:fld id="{56236A0D-6FF0-44A4-B06F-E01A2E072069}" type="slidenum">
              <a:rPr lang="en-GB" smtClean="0"/>
              <a:pPr>
                <a:defRPr/>
              </a:pPr>
              <a:t>6</a:t>
            </a:fld>
            <a:endParaRPr lang="en-GB" dirty="0"/>
          </a:p>
        </p:txBody>
      </p:sp>
    </p:spTree>
    <p:extLst>
      <p:ext uri="{BB962C8B-B14F-4D97-AF65-F5344CB8AC3E}">
        <p14:creationId xmlns:p14="http://schemas.microsoft.com/office/powerpoint/2010/main" val="31505149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203057"/>
            <a:ext cx="8793162" cy="292388"/>
          </a:xfrm>
        </p:spPr>
        <p:txBody>
          <a:bodyPr/>
          <a:lstStyle/>
          <a:p>
            <a:r>
              <a:rPr lang="en-ZA" dirty="0" smtClean="0"/>
              <a:t>Project Plan</a:t>
            </a:r>
            <a:endParaRPr lang="en-ZA" dirty="0"/>
          </a:p>
        </p:txBody>
      </p:sp>
      <p:sp>
        <p:nvSpPr>
          <p:cNvPr id="3" name="Content Placeholder 2"/>
          <p:cNvSpPr>
            <a:spLocks noGrp="1"/>
          </p:cNvSpPr>
          <p:nvPr>
            <p:ph idx="1"/>
          </p:nvPr>
        </p:nvSpPr>
        <p:spPr>
          <a:xfrm>
            <a:off x="0" y="781387"/>
            <a:ext cx="8793162" cy="5693866"/>
          </a:xfrm>
        </p:spPr>
        <p:txBody>
          <a:bodyPr/>
          <a:lstStyle/>
          <a:p>
            <a:pPr marL="301625" lvl="3" indent="-215900">
              <a:buNone/>
            </a:pPr>
            <a:r>
              <a:rPr lang="en-US" sz="1850" b="1" dirty="0"/>
              <a:t>The  following must be taken into account when drafting the plan</a:t>
            </a:r>
          </a:p>
          <a:p>
            <a:pPr marL="457200" indent="-457200">
              <a:buSzPct val="100000"/>
              <a:buFont typeface="+mj-lt"/>
              <a:buAutoNum type="arabicPeriod"/>
            </a:pPr>
            <a:r>
              <a:rPr lang="en-US" sz="1850" dirty="0" smtClean="0"/>
              <a:t>Scope </a:t>
            </a:r>
            <a:r>
              <a:rPr lang="en-US" sz="1850" dirty="0"/>
              <a:t>: how would you go about scoping this </a:t>
            </a:r>
            <a:r>
              <a:rPr lang="en-US" sz="1850" dirty="0" smtClean="0"/>
              <a:t>project (tax years and various tax types) </a:t>
            </a:r>
            <a:r>
              <a:rPr lang="en-US" sz="1850" dirty="0"/>
              <a:t>– the current data available to you </a:t>
            </a:r>
            <a:r>
              <a:rPr lang="en-US" sz="1850" dirty="0" smtClean="0"/>
              <a:t>per SARS systems:</a:t>
            </a:r>
            <a:endParaRPr lang="en-US" sz="1850" dirty="0"/>
          </a:p>
          <a:p>
            <a:pPr marL="712788" lvl="3" indent="-409575"/>
            <a:r>
              <a:rPr lang="en-US" sz="1850" dirty="0" smtClean="0"/>
              <a:t>Income tax</a:t>
            </a:r>
          </a:p>
          <a:p>
            <a:pPr marL="712788" lvl="3" indent="-409575"/>
            <a:r>
              <a:rPr lang="en-US" sz="1850" dirty="0" smtClean="0"/>
              <a:t>PAYE including recons</a:t>
            </a:r>
          </a:p>
          <a:p>
            <a:pPr marL="712788" lvl="3" indent="-409575"/>
            <a:r>
              <a:rPr lang="en-US" sz="1850" dirty="0" smtClean="0"/>
              <a:t>VAT and</a:t>
            </a:r>
          </a:p>
          <a:p>
            <a:pPr marL="712788" lvl="3" indent="-409575"/>
            <a:r>
              <a:rPr lang="en-US" sz="1850" dirty="0" smtClean="0"/>
              <a:t>Customs data </a:t>
            </a:r>
            <a:r>
              <a:rPr lang="en-US" sz="1850" dirty="0"/>
              <a:t>relating to all imports and exports</a:t>
            </a:r>
          </a:p>
          <a:p>
            <a:pPr marL="457200" indent="-457200">
              <a:buSzPct val="100000"/>
              <a:buFont typeface="+mj-lt"/>
              <a:buAutoNum type="arabicPeriod"/>
            </a:pPr>
            <a:r>
              <a:rPr lang="en-US" sz="1850" dirty="0" smtClean="0"/>
              <a:t>Information gathering (3</a:t>
            </a:r>
            <a:r>
              <a:rPr lang="en-US" sz="1850" baseline="30000" dirty="0" smtClean="0"/>
              <a:t>rd</a:t>
            </a:r>
            <a:r>
              <a:rPr lang="en-US" sz="1850" dirty="0" smtClean="0"/>
              <a:t> </a:t>
            </a:r>
            <a:r>
              <a:rPr lang="en-US" sz="1850" dirty="0"/>
              <a:t>parties </a:t>
            </a:r>
            <a:r>
              <a:rPr lang="en-US" sz="1850" dirty="0" smtClean="0"/>
              <a:t>include, </a:t>
            </a:r>
            <a:r>
              <a:rPr lang="en-US" sz="1850" dirty="0"/>
              <a:t>FIC, SARB, various banks, </a:t>
            </a:r>
            <a:r>
              <a:rPr lang="en-US" sz="1850" dirty="0" smtClean="0"/>
              <a:t>asset tracing </a:t>
            </a:r>
            <a:r>
              <a:rPr lang="en-US" sz="1850" dirty="0"/>
              <a:t>and international </a:t>
            </a:r>
            <a:r>
              <a:rPr lang="en-US" sz="1850" dirty="0" smtClean="0"/>
              <a:t>company searches</a:t>
            </a:r>
            <a:r>
              <a:rPr lang="en-US" sz="1850" dirty="0"/>
              <a:t>). </a:t>
            </a:r>
          </a:p>
          <a:p>
            <a:pPr marL="457200" indent="-457200">
              <a:buSzPct val="100000"/>
              <a:buFont typeface="+mj-lt"/>
              <a:buAutoNum type="arabicPeriod"/>
            </a:pPr>
            <a:r>
              <a:rPr lang="en-US" sz="1850" dirty="0"/>
              <a:t>Once the above is </a:t>
            </a:r>
            <a:r>
              <a:rPr lang="en-US" sz="1850" dirty="0" err="1"/>
              <a:t>finalised</a:t>
            </a:r>
            <a:r>
              <a:rPr lang="en-US" sz="1850" dirty="0"/>
              <a:t> the full scope of the project relating to the various taxpayers are approximately 150 entities and 2 individuals. </a:t>
            </a:r>
          </a:p>
          <a:p>
            <a:pPr marL="457200" indent="-457200">
              <a:buSzPct val="100000"/>
              <a:buFont typeface="+mj-lt"/>
              <a:buAutoNum type="arabicPeriod"/>
            </a:pPr>
            <a:r>
              <a:rPr lang="en-US" sz="1850" dirty="0"/>
              <a:t>Address the investigation technique  that according to you will yield the best result in the gathering of documents : Possible tax inquiry, possible search and seizure, possible request for information in terms of the TAA Act . </a:t>
            </a:r>
          </a:p>
          <a:p>
            <a:pPr marL="457200" indent="-457200">
              <a:buSzPct val="100000"/>
              <a:buFont typeface="+mj-lt"/>
              <a:buAutoNum type="arabicPeriod"/>
            </a:pPr>
            <a:r>
              <a:rPr lang="en-US" sz="1850" dirty="0"/>
              <a:t>Address </a:t>
            </a:r>
            <a:r>
              <a:rPr lang="en-US" sz="1850" dirty="0" smtClean="0"/>
              <a:t>all aspects of document management, </a:t>
            </a:r>
            <a:r>
              <a:rPr lang="en-US" sz="1850" dirty="0"/>
              <a:t>forensic </a:t>
            </a:r>
            <a:r>
              <a:rPr lang="en-US" sz="1850" dirty="0" smtClean="0"/>
              <a:t>analysis, </a:t>
            </a:r>
            <a:r>
              <a:rPr lang="en-US" sz="1850" dirty="0"/>
              <a:t>final product required to address all the tax risks listed in the case study. </a:t>
            </a:r>
            <a:endParaRPr lang="en-US" sz="1850" dirty="0" smtClean="0"/>
          </a:p>
          <a:p>
            <a:pPr marL="457200" indent="-457200">
              <a:buSzPct val="100000"/>
              <a:buFont typeface="+mj-lt"/>
              <a:buAutoNum type="arabicPeriod"/>
            </a:pPr>
            <a:r>
              <a:rPr lang="en-US" sz="1850" dirty="0" smtClean="0"/>
              <a:t>Give </a:t>
            </a:r>
            <a:r>
              <a:rPr lang="en-US" sz="1850" dirty="0"/>
              <a:t>an example of a calculation that would address – Income tax, VAT, PAYE, UIF, SDL, </a:t>
            </a:r>
            <a:r>
              <a:rPr lang="en-US" sz="1850" dirty="0" smtClean="0"/>
              <a:t>STC/Dividend tax, Assets, Customs</a:t>
            </a:r>
          </a:p>
          <a:p>
            <a:pPr marL="457200" indent="-457200">
              <a:buSzPct val="100000"/>
              <a:buFont typeface="+mj-lt"/>
              <a:buAutoNum type="arabicPeriod"/>
            </a:pPr>
            <a:r>
              <a:rPr lang="en-US" sz="1850" dirty="0" smtClean="0"/>
              <a:t>Asset valuation and Collections plan</a:t>
            </a:r>
            <a:endParaRPr lang="en-US" sz="1850" dirty="0"/>
          </a:p>
          <a:p>
            <a:pPr marL="457200" indent="-457200">
              <a:buSzPct val="100000"/>
              <a:buFont typeface="+mj-lt"/>
              <a:buAutoNum type="arabicPeriod"/>
            </a:pPr>
            <a:r>
              <a:rPr lang="en-US" sz="1850" dirty="0"/>
              <a:t>Transfer of skills between SARS and the forensic </a:t>
            </a:r>
            <a:r>
              <a:rPr lang="en-US" sz="1850" dirty="0" smtClean="0"/>
              <a:t>firm</a:t>
            </a:r>
            <a:endParaRPr lang="en-US" sz="1850" dirty="0"/>
          </a:p>
        </p:txBody>
      </p:sp>
      <p:sp>
        <p:nvSpPr>
          <p:cNvPr id="4" name="Slide Number Placeholder 3"/>
          <p:cNvSpPr>
            <a:spLocks noGrp="1"/>
          </p:cNvSpPr>
          <p:nvPr>
            <p:ph type="sldNum" sz="quarter" idx="10"/>
          </p:nvPr>
        </p:nvSpPr>
        <p:spPr/>
        <p:txBody>
          <a:bodyPr/>
          <a:lstStyle/>
          <a:p>
            <a:pPr>
              <a:defRPr/>
            </a:pPr>
            <a:fld id="{56236A0D-6FF0-44A4-B06F-E01A2E072069}" type="slidenum">
              <a:rPr lang="en-GB" smtClean="0"/>
              <a:pPr>
                <a:defRPr/>
              </a:pPr>
              <a:t>7</a:t>
            </a:fld>
            <a:endParaRPr lang="en-GB" dirty="0"/>
          </a:p>
        </p:txBody>
      </p:sp>
    </p:spTree>
    <p:extLst>
      <p:ext uri="{BB962C8B-B14F-4D97-AF65-F5344CB8AC3E}">
        <p14:creationId xmlns:p14="http://schemas.microsoft.com/office/powerpoint/2010/main" val="31512241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203057"/>
            <a:ext cx="8793162" cy="292388"/>
          </a:xfrm>
        </p:spPr>
        <p:txBody>
          <a:bodyPr/>
          <a:lstStyle/>
          <a:p>
            <a:r>
              <a:rPr lang="en-US" dirty="0" smtClean="0"/>
              <a:t>Project Plan</a:t>
            </a:r>
            <a:endParaRPr lang="en-ZA" dirty="0"/>
          </a:p>
        </p:txBody>
      </p:sp>
      <p:sp>
        <p:nvSpPr>
          <p:cNvPr id="3" name="Content Placeholder 2"/>
          <p:cNvSpPr>
            <a:spLocks noGrp="1"/>
          </p:cNvSpPr>
          <p:nvPr>
            <p:ph idx="1"/>
          </p:nvPr>
        </p:nvSpPr>
        <p:spPr>
          <a:xfrm>
            <a:off x="125413" y="1298575"/>
            <a:ext cx="8793162" cy="5109091"/>
          </a:xfrm>
        </p:spPr>
        <p:txBody>
          <a:bodyPr/>
          <a:lstStyle/>
          <a:p>
            <a:pPr marL="0" indent="0">
              <a:buNone/>
            </a:pPr>
            <a:r>
              <a:rPr lang="en-US" dirty="0"/>
              <a:t>7</a:t>
            </a:r>
            <a:r>
              <a:rPr lang="en-US" dirty="0" smtClean="0"/>
              <a:t>.	</a:t>
            </a:r>
            <a:r>
              <a:rPr lang="en-US" sz="2000" dirty="0" smtClean="0"/>
              <a:t>The project plan must </a:t>
            </a:r>
            <a:r>
              <a:rPr lang="en-US" sz="2000" dirty="0"/>
              <a:t>include the following limitations</a:t>
            </a:r>
            <a:r>
              <a:rPr lang="en-US" sz="2000" dirty="0" smtClean="0"/>
              <a:t>:</a:t>
            </a:r>
          </a:p>
          <a:p>
            <a:pPr marL="0" indent="0">
              <a:buNone/>
            </a:pPr>
            <a:endParaRPr lang="en-US" sz="2000" dirty="0" smtClean="0"/>
          </a:p>
          <a:p>
            <a:pPr marL="1073150" indent="-808038"/>
            <a:r>
              <a:rPr lang="en-US" sz="2000" dirty="0" smtClean="0"/>
              <a:t>Budget for forensic work:	R2,500,000.00 (VAT </a:t>
            </a:r>
            <a:r>
              <a:rPr lang="en-US" sz="2000" dirty="0" err="1" smtClean="0"/>
              <a:t>incl</a:t>
            </a:r>
            <a:r>
              <a:rPr lang="en-US" sz="2000" dirty="0" smtClean="0"/>
              <a:t>)</a:t>
            </a:r>
          </a:p>
          <a:p>
            <a:pPr marL="1073150" indent="-808038"/>
            <a:r>
              <a:rPr lang="en-US" sz="2000" dirty="0" smtClean="0"/>
              <a:t>SARS Audit resources (9 members)</a:t>
            </a:r>
          </a:p>
          <a:p>
            <a:pPr marL="1323975" lvl="4" indent="-808038"/>
            <a:r>
              <a:rPr lang="en-US" sz="2000" dirty="0" smtClean="0"/>
              <a:t>1 Specialist (tax )</a:t>
            </a:r>
          </a:p>
          <a:p>
            <a:pPr marL="1323975" lvl="4" indent="-808038"/>
            <a:r>
              <a:rPr lang="en-US" sz="2000" dirty="0" smtClean="0"/>
              <a:t>Team of 8 civil investigators (it is important that there is a transfer of skills between SARS and the forensic firm)</a:t>
            </a:r>
          </a:p>
          <a:p>
            <a:pPr marL="1073150" indent="-808038"/>
            <a:r>
              <a:rPr lang="en-US" sz="2000" dirty="0" smtClean="0"/>
              <a:t>SARS legal resources available (4 members)</a:t>
            </a:r>
          </a:p>
          <a:p>
            <a:pPr marL="1323975" lvl="4" indent="-808038"/>
            <a:r>
              <a:rPr lang="en-US" sz="2000" dirty="0"/>
              <a:t>1 Junior Counsel and external legal firm</a:t>
            </a:r>
          </a:p>
          <a:p>
            <a:pPr marL="1323975" lvl="4" indent="-808038"/>
            <a:r>
              <a:rPr lang="en-US" sz="2000" dirty="0"/>
              <a:t>1 partner</a:t>
            </a:r>
          </a:p>
          <a:p>
            <a:pPr marL="1323975" lvl="4" indent="-808038"/>
            <a:r>
              <a:rPr lang="en-US" sz="2000" dirty="0"/>
              <a:t>2 - 2nd year legal article clerks </a:t>
            </a:r>
          </a:p>
          <a:p>
            <a:pPr marL="265112" indent="0">
              <a:buNone/>
            </a:pPr>
            <a:endParaRPr lang="en-US" sz="2000" dirty="0" smtClean="0"/>
          </a:p>
          <a:p>
            <a:pPr marL="1073150" indent="-808038"/>
            <a:r>
              <a:rPr lang="en-US" sz="2000" dirty="0" smtClean="0"/>
              <a:t>Timeline : 6 months from </a:t>
            </a:r>
            <a:r>
              <a:rPr lang="en-US" sz="2000" smtClean="0"/>
              <a:t>project plan </a:t>
            </a:r>
            <a:r>
              <a:rPr lang="en-US" sz="2000" dirty="0" smtClean="0"/>
              <a:t>until assessment raised per SARS systems</a:t>
            </a:r>
          </a:p>
          <a:p>
            <a:pPr marL="0" indent="0">
              <a:buNone/>
            </a:pPr>
            <a:r>
              <a:rPr lang="en-US" sz="2000" dirty="0"/>
              <a:t>	</a:t>
            </a:r>
            <a:endParaRPr lang="en-US" sz="2000" dirty="0" smtClean="0"/>
          </a:p>
          <a:p>
            <a:pPr>
              <a:buAutoNum type="arabicPeriod" startAt="6"/>
            </a:pPr>
            <a:endParaRPr lang="en-US" dirty="0"/>
          </a:p>
          <a:p>
            <a:endParaRPr lang="en-ZA" dirty="0"/>
          </a:p>
        </p:txBody>
      </p:sp>
      <p:sp>
        <p:nvSpPr>
          <p:cNvPr id="4" name="Slide Number Placeholder 3"/>
          <p:cNvSpPr>
            <a:spLocks noGrp="1"/>
          </p:cNvSpPr>
          <p:nvPr>
            <p:ph type="sldNum" sz="quarter" idx="10"/>
          </p:nvPr>
        </p:nvSpPr>
        <p:spPr/>
        <p:txBody>
          <a:bodyPr/>
          <a:lstStyle/>
          <a:p>
            <a:pPr>
              <a:defRPr/>
            </a:pPr>
            <a:fld id="{56236A0D-6FF0-44A4-B06F-E01A2E072069}" type="slidenum">
              <a:rPr lang="en-GB" smtClean="0"/>
              <a:pPr>
                <a:defRPr/>
              </a:pPr>
              <a:t>8</a:t>
            </a:fld>
            <a:endParaRPr lang="en-GB" dirty="0"/>
          </a:p>
        </p:txBody>
      </p:sp>
    </p:spTree>
    <p:extLst>
      <p:ext uri="{BB962C8B-B14F-4D97-AF65-F5344CB8AC3E}">
        <p14:creationId xmlns:p14="http://schemas.microsoft.com/office/powerpoint/2010/main" val="788667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gt;&lt;version val=&quot;15556&quot;/&gt;&lt;partner val=&quot;536&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eweekdayFirstOfWeek val=&quot;2&quot;/&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 val=&quot;.&quot;&gt;.&lt;/m_chDecimalSymbol&gt;&lt;m_nGroupingDigits val=&quot;3&quot;/&gt;&lt;m_chGroupingSymbol val=&quot;,&quot;&gt;,&lt;/m_chGroupingSymbol&gt;&lt;/m_precDefault&gt;&lt;/CDefaultPrec&gt;&lt;/root&gt;"/>
  <p:tag name="THINKCELLUNDODONOTDELETE" val="716"/>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SCm5jT94dkWYSz3eIQg9t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9VzwVlcr.0e3W1C.Q2UNG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heme/theme1.xml><?xml version="1.0" encoding="utf-8"?>
<a:theme xmlns:a="http://schemas.openxmlformats.org/drawingml/2006/main" name="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3345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3345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000000"/>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8669</TotalTime>
  <Words>454</Words>
  <Application>Microsoft Office PowerPoint</Application>
  <PresentationFormat>Custom</PresentationFormat>
  <Paragraphs>151</Paragraphs>
  <Slides>11</Slides>
  <Notes>4</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11</vt:i4>
      </vt:variant>
    </vt:vector>
  </HeadingPairs>
  <TitlesOfParts>
    <vt:vector size="12" baseType="lpstr">
      <vt:lpstr>Template</vt:lpstr>
      <vt:lpstr>Annexure F: Case Study      </vt:lpstr>
      <vt:lpstr>Introduction</vt:lpstr>
      <vt:lpstr>Introduction (cont…)</vt:lpstr>
      <vt:lpstr>Methodology – 4 examples </vt:lpstr>
      <vt:lpstr>Methodology – 4 examples </vt:lpstr>
      <vt:lpstr>Case Study: Description of business entity </vt:lpstr>
      <vt:lpstr>Project Plan</vt:lpstr>
      <vt:lpstr>Project Plan</vt:lpstr>
      <vt:lpstr>Project Plan</vt:lpstr>
      <vt:lpstr>Valuation</vt:lpstr>
      <vt:lpstr>Valuation</vt:lpstr>
    </vt:vector>
  </TitlesOfParts>
  <Company>Corporate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0</dc:title>
  <dc:creator>Corporate</dc:creator>
  <cp:keywords>Message Universal Template A4</cp:keywords>
  <dc:description>Version 1.1</dc:description>
  <cp:lastModifiedBy>Holeng Kola</cp:lastModifiedBy>
  <cp:revision>405</cp:revision>
  <cp:lastPrinted>2018-11-15T06:53:14Z</cp:lastPrinted>
  <dcterms:created xsi:type="dcterms:W3CDTF">2007-05-10T09:05:30Z</dcterms:created>
  <dcterms:modified xsi:type="dcterms:W3CDTF">2018-11-20T06:04:13Z</dcterms:modified>
  <cp:category>POT - A4</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Universal Objects">
    <vt:bool>true</vt:bool>
  </property>
  <property fmtid="{D5CDD505-2E9C-101B-9397-08002B2CF9AE}" pid="3" name="McKPaperSize">
    <vt:lpwstr>A4</vt:lpwstr>
  </property>
  <property fmtid="{D5CDD505-2E9C-101B-9397-08002B2CF9AE}" pid="4" name="NotesPageLayout">
    <vt:lpwstr>Message</vt:lpwstr>
  </property>
  <property fmtid="{D5CDD505-2E9C-101B-9397-08002B2CF9AE}" pid="5" name="docid">
    <vt:lpwstr/>
  </property>
  <property fmtid="{D5CDD505-2E9C-101B-9397-08002B2CF9AE}" pid="6" name="Event">
    <vt:lpwstr/>
  </property>
  <property fmtid="{D5CDD505-2E9C-101B-9397-08002B2CF9AE}" pid="7" name="Delivery Date">
    <vt:lpwstr>Presentation to _x000d_
Parliament Committee on Finance_x000d_
15 May 2007</vt:lpwstr>
  </property>
  <property fmtid="{D5CDD505-2E9C-101B-9397-08002B2CF9AE}" pid="8" name="DocIDPosition">
    <vt:i4>0</vt:i4>
  </property>
  <property fmtid="{D5CDD505-2E9C-101B-9397-08002B2CF9AE}" pid="9" name="DocIDinTitle">
    <vt:bool>true</vt:bool>
  </property>
  <property fmtid="{D5CDD505-2E9C-101B-9397-08002B2CF9AE}" pid="10" name="DocIDinSlide">
    <vt:bool>true</vt:bool>
  </property>
  <property fmtid="{D5CDD505-2E9C-101B-9397-08002B2CF9AE}" pid="11" name="Title">
    <vt:lpwstr>Slide 0</vt:lpwstr>
  </property>
  <property fmtid="{D5CDD505-2E9C-101B-9397-08002B2CF9AE}" pid="12" name="Final">
    <vt:bool>true</vt:bool>
  </property>
</Properties>
</file>